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74" r:id="rId3"/>
    <p:sldId id="287" r:id="rId4"/>
    <p:sldId id="286" r:id="rId5"/>
    <p:sldId id="261" r:id="rId6"/>
    <p:sldId id="262" r:id="rId7"/>
    <p:sldId id="264" r:id="rId8"/>
    <p:sldId id="278" r:id="rId9"/>
    <p:sldId id="279" r:id="rId10"/>
    <p:sldId id="263" r:id="rId11"/>
    <p:sldId id="276" r:id="rId12"/>
    <p:sldId id="259" r:id="rId13"/>
    <p:sldId id="260" r:id="rId14"/>
    <p:sldId id="280" r:id="rId15"/>
    <p:sldId id="281" r:id="rId16"/>
    <p:sldId id="282" r:id="rId17"/>
    <p:sldId id="265" r:id="rId18"/>
    <p:sldId id="266" r:id="rId19"/>
    <p:sldId id="267" r:id="rId20"/>
    <p:sldId id="289" r:id="rId21"/>
    <p:sldId id="291" r:id="rId22"/>
    <p:sldId id="290" r:id="rId23"/>
    <p:sldId id="268" r:id="rId24"/>
    <p:sldId id="269" r:id="rId25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256752-6EC4-445A-B508-4241BC42BEF6}" type="datetimeFigureOut">
              <a:rPr lang="de-DE" smtClean="0"/>
              <a:t>25.06.2014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A58F445-7A8D-4355-8FDD-2847700C27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83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8F445-7A8D-4355-8FDD-2847700C275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33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8F445-7A8D-4355-8FDD-2847700C275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64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0075-712D-4DCC-BCCD-E8E96CC92052}" type="datetime1">
              <a:rPr lang="de-DE" smtClean="0"/>
              <a:t>25.06.2014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smtClean="0"/>
              <a:t>© Prof. Dr. Franz Ruppert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0801-4122-4614-9F46-E1A877DFD8C2}" type="datetime1">
              <a:rPr lang="de-DE" smtClean="0"/>
              <a:t>25.06.2014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Prof. Dr. Franz Ruppert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C5F6-9F2A-4643-989A-812F7DD2402B}" type="datetime1">
              <a:rPr lang="de-DE" smtClean="0"/>
              <a:t>25.06.2014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Prof. Dr. Franz Ruppert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5948-91FD-4C4A-85A2-4AC18DA987EF}" type="datetime1">
              <a:rPr lang="de-DE" smtClean="0"/>
              <a:t>25.06.2014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Prof. Dr. Franz Ruppert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74BE-F79A-43AB-89A3-56625CF3A695}" type="datetime1">
              <a:rPr lang="de-DE" smtClean="0"/>
              <a:t>25.06.2014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Prof. Dr. Franz Ruppert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C415-719C-4A14-853D-8C73543D9BC3}" type="datetime1">
              <a:rPr lang="de-DE" smtClean="0"/>
              <a:t>25.06.2014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Prof. Dr. Franz Ruppert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E974-9A5D-459F-879F-E28AA1D2E52A}" type="datetime1">
              <a:rPr lang="de-DE" smtClean="0"/>
              <a:t>25.06.2014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Prof. Dr. Franz Ruppert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59D2-FFE4-4912-9F73-2DE84D34FD36}" type="datetime1">
              <a:rPr lang="de-DE" smtClean="0"/>
              <a:t>25.06.2014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Prof. Dr. Franz Ruppert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378A-4512-448E-8250-D7DACC706763}" type="datetime1">
              <a:rPr lang="de-DE" smtClean="0"/>
              <a:t>25.06.2014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Prof. Dr. Franz Ruppert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Onlinebild-Platzhalt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0ED0-10BD-4CCF-8B16-F6E1DC153EA1}" type="datetime1">
              <a:rPr lang="de-DE"/>
              <a:pPr>
                <a:defRPr/>
              </a:pPr>
              <a:t>25.06.2014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5822B-4C81-40E4-9313-25F0DFEF3A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Prof. Dr. Franz Ruppert</a:t>
            </a:r>
          </a:p>
        </p:txBody>
      </p:sp>
    </p:spTree>
    <p:extLst>
      <p:ext uri="{BB962C8B-B14F-4D97-AF65-F5344CB8AC3E}">
        <p14:creationId xmlns:p14="http://schemas.microsoft.com/office/powerpoint/2010/main" val="191655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FF14-BD68-43A1-8FC9-F0D1BFD472D9}" type="datetime1">
              <a:rPr lang="de-DE" smtClean="0"/>
              <a:t>25.06.2014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Prof. Dr. Franz Ruppert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1F3A-0E33-46D2-86EA-DCFC9C74DD41}" type="datetime1">
              <a:rPr lang="de-DE" smtClean="0"/>
              <a:t>25.06.2014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Prof. Dr. Franz Ruppert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7FDE-FF86-4229-A0A0-7169D5DA494B}" type="datetime1">
              <a:rPr lang="de-DE" smtClean="0"/>
              <a:t>25.06.2014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Prof. Dr. Franz Ruppert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E1A0-106C-446B-AFC7-221758C26370}" type="datetime1">
              <a:rPr lang="de-DE" smtClean="0"/>
              <a:t>25.06.2014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Prof. Dr. Franz Ruppert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7066-72C8-4944-A33F-881957A3AA6C}" type="datetime1">
              <a:rPr lang="de-DE" smtClean="0"/>
              <a:t>25.06.2014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Prof. Dr. Franz Ruppert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D40-BE01-4428-9643-31ACD5FDF9B9}" type="datetime1">
              <a:rPr lang="de-DE" smtClean="0"/>
              <a:t>25.06.2014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Prof. Dr. Franz Ruppert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F4D1-2A97-404E-8287-79FCF75B81A8}" type="datetime1">
              <a:rPr lang="de-DE" smtClean="0"/>
              <a:t>25.06.2014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Prof. Dr. Franz Ruppert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C09C-00BE-4911-BEE8-67BBCFDCDBD0}" type="datetime1">
              <a:rPr lang="de-DE" smtClean="0"/>
              <a:t>25.06.2014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Prof. Dr. Franz Ruppert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CEB82C-34C3-44E7-854C-DC91F8CBC11A}" type="datetime1">
              <a:rPr lang="de-DE" smtClean="0"/>
              <a:t>25.06.2014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© Prof. Dr. Franz Ruppert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8" r:id="rId18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Transgenerationale Traumatisierung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/>
              <a:t>a</a:t>
            </a:r>
            <a:r>
              <a:rPr lang="de-DE" b="1" dirty="0" smtClean="0"/>
              <a:t>us Sicht der mehrgenerationalen Psychotraumatologie</a:t>
            </a:r>
          </a:p>
          <a:p>
            <a:r>
              <a:rPr lang="de-DE" dirty="0" smtClean="0">
                <a:solidFill>
                  <a:schemeClr val="accent1"/>
                </a:solidFill>
              </a:rPr>
              <a:t>www.franz-ruppert.de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E643-99B4-4B3E-9604-8AE914FF03CB}" type="datetime1">
              <a:rPr lang="de-DE" smtClean="0"/>
              <a:t>25.06.2014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Prof. Dr. Franz Ruppert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2B2BD52-F9E8-4E2E-BBD4-4C26445867AE}" type="datetime1">
              <a:rPr lang="de-DE" altLang="de-DE" sz="1400"/>
              <a:pPr/>
              <a:t>25.06.2014</a:t>
            </a:fld>
            <a:endParaRPr lang="de-DE" altLang="de-DE" sz="1400"/>
          </a:p>
        </p:txBody>
      </p:sp>
      <p:sp>
        <p:nvSpPr>
          <p:cNvPr id="20483" name="Fußzeilenplatzhalt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400"/>
              <a:t>© Prof. Dr. Franz Ruppert</a:t>
            </a:r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F892C36-6C87-4CA0-A173-263A1D2C8434}" type="slidenum">
              <a:rPr lang="de-DE" altLang="de-DE" sz="1400"/>
              <a:pPr/>
              <a:t>10</a:t>
            </a:fld>
            <a:endParaRPr lang="de-DE" altLang="de-DE" sz="1400"/>
          </a:p>
        </p:txBody>
      </p:sp>
      <p:sp>
        <p:nvSpPr>
          <p:cNvPr id="20485" name="Oval 4"/>
          <p:cNvSpPr>
            <a:spLocks noChangeArrowheads="1"/>
          </p:cNvSpPr>
          <p:nvPr/>
        </p:nvSpPr>
        <p:spPr bwMode="auto">
          <a:xfrm>
            <a:off x="3143251" y="476251"/>
            <a:ext cx="5832475" cy="544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486" name="Oval 5"/>
          <p:cNvSpPr>
            <a:spLocks noChangeArrowheads="1"/>
          </p:cNvSpPr>
          <p:nvPr/>
        </p:nvSpPr>
        <p:spPr bwMode="auto">
          <a:xfrm>
            <a:off x="4079875" y="1341438"/>
            <a:ext cx="4032250" cy="38163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487" name="Oval 6"/>
          <p:cNvSpPr>
            <a:spLocks noChangeArrowheads="1"/>
          </p:cNvSpPr>
          <p:nvPr/>
        </p:nvSpPr>
        <p:spPr bwMode="auto">
          <a:xfrm>
            <a:off x="4872038" y="2060576"/>
            <a:ext cx="2374900" cy="2232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488" name="Oval 7"/>
          <p:cNvSpPr>
            <a:spLocks noChangeArrowheads="1"/>
          </p:cNvSpPr>
          <p:nvPr/>
        </p:nvSpPr>
        <p:spPr bwMode="auto">
          <a:xfrm>
            <a:off x="5411788" y="2584025"/>
            <a:ext cx="1295400" cy="12239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919289" y="765176"/>
            <a:ext cx="41408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>
                <a:latin typeface="Verdana" panose="020B0604030504040204" pitchFamily="34" charset="0"/>
              </a:rPr>
              <a:t>Traumatisierung durch</a:t>
            </a:r>
          </a:p>
          <a:p>
            <a:pPr eaLnBrk="1" hangingPunct="1"/>
            <a:r>
              <a:rPr lang="de-DE" altLang="de-DE" b="1">
                <a:latin typeface="Verdana" panose="020B0604030504040204" pitchFamily="34" charset="0"/>
              </a:rPr>
              <a:t>Naturgewalten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6743700" y="1196976"/>
            <a:ext cx="3384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>
                <a:latin typeface="Verdana" panose="020B0604030504040204" pitchFamily="34" charset="0"/>
              </a:rPr>
              <a:t>Traumatisierung durch Menschengewalt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2467347" y="2492376"/>
            <a:ext cx="30476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de-DE" altLang="de-DE" b="1">
                <a:latin typeface="Verdana" panose="020B0604030504040204" pitchFamily="34" charset="0"/>
              </a:rPr>
              <a:t>Traumatisierung</a:t>
            </a:r>
          </a:p>
          <a:p>
            <a:pPr algn="r" eaLnBrk="1" hangingPunct="1"/>
            <a:r>
              <a:rPr lang="de-DE" altLang="de-DE" b="1">
                <a:latin typeface="Verdana" panose="020B0604030504040204" pitchFamily="34" charset="0"/>
              </a:rPr>
              <a:t>der Sexualität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5807076" y="2973567"/>
            <a:ext cx="3097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 dirty="0">
                <a:latin typeface="Verdana" panose="020B0604030504040204" pitchFamily="34" charset="0"/>
              </a:rPr>
              <a:t>Traumatisierung</a:t>
            </a:r>
          </a:p>
          <a:p>
            <a:pPr eaLnBrk="1" hangingPunct="1"/>
            <a:r>
              <a:rPr lang="de-DE" altLang="de-DE" b="1" dirty="0">
                <a:latin typeface="Verdana" panose="020B0604030504040204" pitchFamily="34" charset="0"/>
              </a:rPr>
              <a:t>der Liebe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  <p:bldP spid="77829" grpId="0"/>
      <p:bldP spid="77831" grpId="0"/>
      <p:bldP spid="778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2A1C3DC1-89EE-4E46-8C60-88538BD4655D}" type="datetime1">
              <a:rPr lang="de-DE" altLang="de-DE" sz="1400"/>
              <a:pPr/>
              <a:t>25.06.2014</a:t>
            </a:fld>
            <a:endParaRPr lang="de-DE" altLang="de-DE" sz="1400"/>
          </a:p>
        </p:txBody>
      </p:sp>
      <p:sp>
        <p:nvSpPr>
          <p:cNvPr id="11267" name="Foliennummernplatzhalt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6F61900-439C-4734-84BF-51AA82D7DA7A}" type="slidenum">
              <a:rPr lang="de-DE" altLang="de-DE" sz="1400"/>
              <a:pPr/>
              <a:t>11</a:t>
            </a:fld>
            <a:endParaRPr lang="de-DE" altLang="de-DE" sz="1400"/>
          </a:p>
        </p:txBody>
      </p:sp>
      <p:sp>
        <p:nvSpPr>
          <p:cNvPr id="11268" name="Fußzeilenplatzhalt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de-DE" altLang="de-DE" sz="1400"/>
              <a:t>© Prof. Dr. Franz Ruppert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2250"/>
            <a:ext cx="1006198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altLang="de-DE" b="1" dirty="0" smtClean="0"/>
              <a:t>„Bindung“ </a:t>
            </a:r>
            <a:r>
              <a:rPr lang="de-DE" altLang="de-DE" b="1" dirty="0"/>
              <a:t>als </a:t>
            </a:r>
            <a:r>
              <a:rPr lang="de-DE" altLang="de-DE" b="1" dirty="0" smtClean="0"/>
              <a:t>psychische </a:t>
            </a:r>
            <a:r>
              <a:rPr lang="de-DE" altLang="de-DE" b="1" dirty="0"/>
              <a:t>G</a:t>
            </a:r>
            <a:r>
              <a:rPr lang="de-DE" altLang="de-DE" b="1" dirty="0" smtClean="0"/>
              <a:t>rundlage </a:t>
            </a:r>
            <a:r>
              <a:rPr lang="de-DE" altLang="de-DE" b="1" dirty="0"/>
              <a:t>für </a:t>
            </a:r>
            <a:r>
              <a:rPr lang="de-DE" altLang="de-DE" b="1" dirty="0" smtClean="0"/>
              <a:t>Transgenerationale Traumatisierungen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257236" y="1790253"/>
            <a:ext cx="4267200" cy="52296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de-DE" altLang="de-DE" dirty="0" smtClean="0"/>
              <a:t>Entsteht unbewusst und bereits vorgeburtlich in der Mutter-Kind-Beziehung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dirty="0" smtClean="0"/>
              <a:t>Kann sich auf </a:t>
            </a:r>
            <a:r>
              <a:rPr lang="de-DE" altLang="de-DE" dirty="0" smtClean="0"/>
              <a:t>einige andere </a:t>
            </a:r>
            <a:r>
              <a:rPr lang="de-DE" altLang="de-DE" dirty="0" smtClean="0"/>
              <a:t>Beziehungen ausdehnen (v.a. Vater, Geschwister, Eltern der Eltern)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beruht auf Gefühlen und gemeinsamen Erfahrungen,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dirty="0" smtClean="0"/>
              <a:t>ist </a:t>
            </a:r>
            <a:r>
              <a:rPr lang="de-DE" altLang="de-DE" dirty="0"/>
              <a:t>exklusiv,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dirty="0" smtClean="0"/>
              <a:t>ist </a:t>
            </a:r>
            <a:r>
              <a:rPr lang="de-DE" altLang="de-DE" dirty="0"/>
              <a:t>auf Dauer angelegt,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dirty="0"/>
              <a:t>vermittelt Zugehörigkeit.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dirty="0"/>
              <a:t>Bindungsgefühle an Personen können mit Gegenständen, Tieren und Situationen verknüpft werden.</a:t>
            </a:r>
          </a:p>
          <a:p>
            <a:pPr eaLnBrk="1" hangingPunct="1">
              <a:lnSpc>
                <a:spcPct val="90000"/>
              </a:lnSpc>
            </a:pPr>
            <a:endParaRPr lang="de-DE" altLang="de-DE" dirty="0"/>
          </a:p>
          <a:p>
            <a:pPr eaLnBrk="1" hangingPunct="1">
              <a:lnSpc>
                <a:spcPct val="90000"/>
              </a:lnSpc>
            </a:pPr>
            <a:endParaRPr lang="de-DE" altLang="de-DE" dirty="0"/>
          </a:p>
          <a:p>
            <a:pPr eaLnBrk="1" hangingPunct="1">
              <a:lnSpc>
                <a:spcPct val="90000"/>
              </a:lnSpc>
            </a:pPr>
            <a:endParaRPr lang="de-DE" altLang="de-DE" dirty="0"/>
          </a:p>
        </p:txBody>
      </p:sp>
      <p:pic>
        <p:nvPicPr>
          <p:cNvPr id="9220" name="Picture 4" descr="PE03206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84314"/>
            <a:ext cx="4495800" cy="4073525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D30700-F576-48B3-BD4F-CA5DF5A600E9}" type="datetime1">
              <a:rPr lang="de-DE" altLang="de-DE" sz="1400"/>
              <a:pPr/>
              <a:t>25.06.2014</a:t>
            </a:fld>
            <a:endParaRPr lang="de-DE" altLang="de-DE" sz="1400"/>
          </a:p>
        </p:txBody>
      </p:sp>
      <p:sp>
        <p:nvSpPr>
          <p:cNvPr id="10243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2E0E14-B9FA-4212-A3B1-CD741C325E9F}" type="slidenum">
              <a:rPr lang="de-DE" altLang="de-DE" sz="1400"/>
              <a:pPr/>
              <a:t>12</a:t>
            </a:fld>
            <a:endParaRPr lang="de-DE" altLang="de-DE" sz="140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07558" y="224632"/>
            <a:ext cx="8496300" cy="1311275"/>
          </a:xfrm>
        </p:spPr>
        <p:txBody>
          <a:bodyPr/>
          <a:lstStyle/>
          <a:p>
            <a:pPr algn="l" eaLnBrk="1" hangingPunct="1"/>
            <a:r>
              <a:rPr lang="de-DE" altLang="de-DE" b="0" dirty="0" smtClean="0">
                <a:ea typeface="ＭＳ Ｐゴシック" panose="020B0600070205080204" pitchFamily="34" charset="-128"/>
              </a:rPr>
              <a:t>Was die Psyche eines Menschen am meisten prägt ….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807558" y="2659063"/>
            <a:ext cx="431958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3600" dirty="0"/>
              <a:t>ist seine symbiotische Bindungsbeziehung mit seiner Mutter. </a:t>
            </a:r>
          </a:p>
        </p:txBody>
      </p:sp>
      <p:pic>
        <p:nvPicPr>
          <p:cNvPr id="96261" name="Picture 5" descr="istockphoto_mutter-und-baby_25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7" b="9673"/>
          <a:stretch>
            <a:fillRect/>
          </a:stretch>
        </p:blipFill>
        <p:spPr>
          <a:xfrm>
            <a:off x="5875983" y="1060451"/>
            <a:ext cx="3948113" cy="3887787"/>
          </a:xfrm>
          <a:noFill/>
        </p:spPr>
      </p:pic>
      <p:sp>
        <p:nvSpPr>
          <p:cNvPr id="10249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400"/>
              <a:t>© Prof. Dr. Franz Ruppert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CCE815-583B-4F6A-9EFF-9E4D175E223E}" type="datetime1">
              <a:rPr lang="de-DE" altLang="de-DE" sz="1400"/>
              <a:pPr/>
              <a:t>25.06.2014</a:t>
            </a:fld>
            <a:endParaRPr lang="de-DE" altLang="de-DE" sz="1400"/>
          </a:p>
        </p:txBody>
      </p:sp>
      <p:sp>
        <p:nvSpPr>
          <p:cNvPr id="11267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10E25B-5781-402B-BB90-557AFDA8C328}" type="slidenum">
              <a:rPr lang="de-DE" altLang="de-DE" sz="1400"/>
              <a:pPr/>
              <a:t>13</a:t>
            </a:fld>
            <a:endParaRPr lang="de-DE" altLang="de-DE" sz="1400"/>
          </a:p>
        </p:txBody>
      </p:sp>
      <p:sp>
        <p:nvSpPr>
          <p:cNvPr id="11269" name="Rectangle 8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400"/>
              <a:t>© Prof. Dr. Franz Ruppert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21224" y="260351"/>
            <a:ext cx="8496300" cy="1311275"/>
          </a:xfrm>
        </p:spPr>
        <p:txBody>
          <a:bodyPr/>
          <a:lstStyle/>
          <a:p>
            <a:pPr algn="l" eaLnBrk="1" hangingPunct="1"/>
            <a:r>
              <a:rPr lang="de-DE" altLang="de-DE" b="1" dirty="0" smtClean="0">
                <a:ea typeface="ＭＳ Ｐゴシック" panose="020B0600070205080204" pitchFamily="34" charset="-128"/>
              </a:rPr>
              <a:t>Jedes Kind ist mit seiner Mutter doppelt symbiotisch verwoben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21224" y="1636713"/>
            <a:ext cx="5357308" cy="4181475"/>
          </a:xfrm>
        </p:spPr>
        <p:txBody>
          <a:bodyPr>
            <a:normAutofit/>
          </a:bodyPr>
          <a:lstStyle/>
          <a:p>
            <a:pPr marL="0" indent="0"/>
            <a:r>
              <a:rPr lang="de-DE" altLang="de-DE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passiv: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 die psychischen Qualitäten der Mutter prägen sich in die psychische Grundstruktur des Kindes ein</a:t>
            </a:r>
          </a:p>
          <a:p>
            <a:pPr marL="0" indent="0"/>
            <a:r>
              <a:rPr lang="de-DE" altLang="de-DE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aktiv: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 das Kind hält sich an der Mutter fest und versucht, ihre Bedürfnisse zu befriedigen.</a:t>
            </a:r>
          </a:p>
          <a:p>
            <a:pPr marL="0" indent="0"/>
            <a:endParaRPr lang="de-DE" altLang="de-DE" dirty="0" smtClean="0">
              <a:ea typeface="ＭＳ Ｐゴシック" panose="020B0600070205080204" pitchFamily="34" charset="-128"/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7260772" y="3986842"/>
            <a:ext cx="3152630" cy="193899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dirty="0"/>
              <a:t>Die Bindungsliebe eines Kindes </a:t>
            </a:r>
            <a:r>
              <a:rPr lang="de-DE" altLang="de-DE" sz="2000" dirty="0" smtClean="0"/>
              <a:t>zu </a:t>
            </a:r>
            <a:r>
              <a:rPr lang="de-DE" altLang="de-DE" sz="2000" dirty="0"/>
              <a:t>seiner Mutter </a:t>
            </a:r>
            <a:br>
              <a:rPr lang="de-DE" altLang="de-DE" sz="2000" dirty="0"/>
            </a:br>
            <a:r>
              <a:rPr lang="de-DE" altLang="de-DE" sz="2000" dirty="0"/>
              <a:t>ist die stärkste psychische </a:t>
            </a:r>
            <a:r>
              <a:rPr lang="de-DE" altLang="de-DE" sz="2000" dirty="0" smtClean="0"/>
              <a:t>Kraft, wie immer die Mutter sich dem Kind gegenüber verhält.</a:t>
            </a:r>
            <a:endParaRPr lang="de-DE" altLang="de-DE" sz="2000" dirty="0"/>
          </a:p>
        </p:txBody>
      </p:sp>
      <p:pic>
        <p:nvPicPr>
          <p:cNvPr id="98309" name="Picture 5" descr="mutterkur_20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208" b="14166"/>
          <a:stretch>
            <a:fillRect/>
          </a:stretch>
        </p:blipFill>
        <p:spPr>
          <a:xfrm>
            <a:off x="7260772" y="1643829"/>
            <a:ext cx="2881313" cy="230505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  <p:bldP spid="9830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http://www.rumaenische-waisenkinder.de/Bericht2008/Rum_Waisen%202008_Seite_05_Bild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56" y="1065849"/>
            <a:ext cx="5453744" cy="412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7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6C883EC-9675-45EB-AD35-EC3E2E64E809}" type="datetime1">
              <a:rPr lang="de-DE" altLang="de-DE" sz="1400"/>
              <a:pPr/>
              <a:t>25.06.2014</a:t>
            </a:fld>
            <a:endParaRPr lang="de-DE" altLang="de-DE" sz="1400"/>
          </a:p>
        </p:txBody>
      </p:sp>
      <p:sp>
        <p:nvSpPr>
          <p:cNvPr id="17412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A203C6-2226-4BAD-AFBE-B377CE2A918D}" type="slidenum">
              <a:rPr lang="de-DE" altLang="de-DE" sz="1400"/>
              <a:pPr/>
              <a:t>14</a:t>
            </a:fld>
            <a:endParaRPr lang="de-DE" altLang="de-DE" sz="1400"/>
          </a:p>
        </p:txBody>
      </p:sp>
      <p:sp>
        <p:nvSpPr>
          <p:cNvPr id="17414" name="Rectangle 8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400" dirty="0"/>
              <a:t>© Prof. Dr. Franz Ruppert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4268" y="250825"/>
            <a:ext cx="5233988" cy="5632450"/>
          </a:xfrm>
        </p:spPr>
        <p:txBody>
          <a:bodyPr/>
          <a:lstStyle/>
          <a:p>
            <a:pPr algn="l"/>
            <a:r>
              <a:rPr lang="de-DE" altLang="de-DE" b="1" dirty="0" smtClean="0">
                <a:ea typeface="ＭＳ Ｐゴシック" panose="020B0600070205080204" pitchFamily="34" charset="-128"/>
              </a:rPr>
              <a:t>Ein „Trauma der Liebe“ ist die Unmöglichkeit, in der Bindungs-beziehung mit Mutter und Vater die Liebe zu bekommen, von der man abhängig ist.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http://www.baby-und-familie.de/multimedia/55/228/298/72928641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844550"/>
            <a:ext cx="80645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7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898367-88E3-4306-B546-D49F09A05044}" type="datetime1">
              <a:rPr lang="de-DE" altLang="de-DE" sz="1400"/>
              <a:pPr/>
              <a:t>25.06.2014</a:t>
            </a:fld>
            <a:endParaRPr lang="de-DE" altLang="de-DE" sz="1400"/>
          </a:p>
        </p:txBody>
      </p:sp>
      <p:sp>
        <p:nvSpPr>
          <p:cNvPr id="18436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ACB7A5-BC1D-4C1E-8B73-1D74C96493A5}" type="slidenum">
              <a:rPr lang="de-DE" altLang="de-DE" sz="1400"/>
              <a:pPr/>
              <a:t>15</a:t>
            </a:fld>
            <a:endParaRPr lang="de-DE" altLang="de-DE" sz="1400"/>
          </a:p>
        </p:txBody>
      </p:sp>
      <p:sp>
        <p:nvSpPr>
          <p:cNvPr id="18438" name="Rectangle 8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400"/>
              <a:t>© Prof. Dr. Franz Ruppert</a:t>
            </a: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7850" y="1557339"/>
            <a:ext cx="8496300" cy="3786187"/>
          </a:xfrm>
        </p:spPr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Die Bindungsbeziehung zu seiner Mutter und zu seinem Vater kann für ein Kind zu einer traumatischen Erfahrung werden, wenn seine Eltern traumatisiert sind.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Eltern Streit Kind iStock TatyanaG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408114"/>
            <a:ext cx="734993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7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713F72-60E6-478A-861A-1964CCD8ED3A}" type="datetime1">
              <a:rPr lang="de-DE" altLang="de-DE" sz="1400"/>
              <a:pPr/>
              <a:t>25.06.2014</a:t>
            </a:fld>
            <a:endParaRPr lang="de-DE" altLang="de-DE" sz="1400"/>
          </a:p>
        </p:txBody>
      </p:sp>
      <p:sp>
        <p:nvSpPr>
          <p:cNvPr id="19460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B0C550-651E-43E7-AFA5-746B67254380}" type="slidenum">
              <a:rPr lang="de-DE" altLang="de-DE" sz="1400"/>
              <a:pPr/>
              <a:t>16</a:t>
            </a:fld>
            <a:endParaRPr lang="de-DE" altLang="de-DE" sz="1400"/>
          </a:p>
        </p:txBody>
      </p:sp>
      <p:sp>
        <p:nvSpPr>
          <p:cNvPr id="19462" name="Rectangle 8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400" dirty="0"/>
              <a:t>© Prof. Dr. Franz Ruppert</a:t>
            </a: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081" y="-97971"/>
            <a:ext cx="10018713" cy="1752599"/>
          </a:xfrm>
        </p:spPr>
        <p:txBody>
          <a:bodyPr/>
          <a:lstStyle/>
          <a:p>
            <a:r>
              <a:rPr lang="de-DE" altLang="de-DE" b="1" dirty="0" smtClean="0">
                <a:ea typeface="ＭＳ Ｐゴシック" panose="020B0600070205080204" pitchFamily="34" charset="-128"/>
              </a:rPr>
              <a:t>Traumatisierte Eltern können sein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3963" y="1489075"/>
            <a:ext cx="5040312" cy="4229100"/>
          </a:xfrm>
        </p:spPr>
        <p:txBody>
          <a:bodyPr>
            <a:normAutofit fontScale="92500" lnSpcReduction="10000"/>
          </a:bodyPr>
          <a:lstStyle/>
          <a:p>
            <a:r>
              <a:rPr lang="de-DE" altLang="de-DE" sz="2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Emotional nicht erreichbar</a:t>
            </a:r>
          </a:p>
          <a:p>
            <a:r>
              <a:rPr lang="de-DE" altLang="de-DE" sz="2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Übergriffig</a:t>
            </a:r>
          </a:p>
          <a:p>
            <a:r>
              <a:rPr lang="de-DE" altLang="de-DE" sz="2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Emotional schwer belastet</a:t>
            </a:r>
          </a:p>
          <a:p>
            <a:r>
              <a:rPr lang="de-DE" altLang="de-DE" sz="2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Unberechenbar</a:t>
            </a:r>
          </a:p>
          <a:p>
            <a:r>
              <a:rPr lang="de-DE" altLang="de-DE" sz="2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Emotional bedürftig</a:t>
            </a:r>
          </a:p>
          <a:p>
            <a:r>
              <a:rPr lang="de-DE" altLang="de-DE" sz="2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Gewalttätig</a:t>
            </a:r>
          </a:p>
          <a:p>
            <a:endParaRPr lang="de-DE" altLang="de-DE" sz="28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de-DE" altLang="de-DE" sz="2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Sie sind psychisch gespalten.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utoUpdateAnimBg="0"/>
      <p:bldP spid="10649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9560243" y="190773"/>
            <a:ext cx="2362200" cy="2443163"/>
          </a:xfrm>
          <a:prstGeom prst="smileyFace">
            <a:avLst>
              <a:gd name="adj" fmla="val 4653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82D6E8F-D8FB-4F39-9366-ACA4633D242D}" type="datetime1">
              <a:rPr lang="de-DE" altLang="de-DE" sz="1400"/>
              <a:pPr/>
              <a:t>25.06.2014</a:t>
            </a:fld>
            <a:endParaRPr lang="de-DE" altLang="de-DE" sz="1400"/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9F35D9B-6AA4-4DF3-983E-A5D66DA5FA7C}" type="slidenum">
              <a:rPr lang="de-DE" altLang="de-DE" sz="1400"/>
              <a:pPr/>
              <a:t>17</a:t>
            </a:fld>
            <a:endParaRPr lang="de-DE" altLang="de-DE" sz="1400"/>
          </a:p>
        </p:txBody>
      </p:sp>
      <p:sp>
        <p:nvSpPr>
          <p:cNvPr id="25606" name="Rectangle 8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400"/>
              <a:t>© Prof. Dr. Franz Ruppert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55964" y="295276"/>
            <a:ext cx="8496300" cy="1311275"/>
          </a:xfrm>
        </p:spPr>
        <p:txBody>
          <a:bodyPr/>
          <a:lstStyle/>
          <a:p>
            <a:pPr algn="l" eaLnBrk="1" hangingPunct="1"/>
            <a:r>
              <a:rPr lang="de-DE" altLang="de-DE" b="1" dirty="0" smtClean="0">
                <a:ea typeface="ＭＳ Ｐゴシック" panose="020B0600070205080204" pitchFamily="34" charset="-128"/>
              </a:rPr>
              <a:t>Gesunde psychische Strukturen bei einem Kind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55964" y="1787525"/>
            <a:ext cx="5040313" cy="359727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Eigene Lebenskraft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Eigener Lebenswille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Gesunde Urbedürfnisse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Freude an der Bewegung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Freude am Spielen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Freude am Lernen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Offenheit, Kreativität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…</a:t>
            </a:r>
          </a:p>
        </p:txBody>
      </p:sp>
      <p:pic>
        <p:nvPicPr>
          <p:cNvPr id="706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635" y="1787525"/>
            <a:ext cx="3995737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2098" grpId="0"/>
      <p:bldP spid="1320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5" name="Picture 5" descr="kerker-k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1" y="1700214"/>
            <a:ext cx="3592513" cy="4035425"/>
          </a:xfrm>
          <a:noFill/>
        </p:spPr>
      </p:pic>
      <p:sp>
        <p:nvSpPr>
          <p:cNvPr id="133124" name="AutoShape 4"/>
          <p:cNvSpPr>
            <a:spLocks noChangeArrowheads="1"/>
          </p:cNvSpPr>
          <p:nvPr/>
        </p:nvSpPr>
        <p:spPr bwMode="auto">
          <a:xfrm>
            <a:off x="10066337" y="260351"/>
            <a:ext cx="1970088" cy="1963737"/>
          </a:xfrm>
          <a:prstGeom prst="smileyFace">
            <a:avLst>
              <a:gd name="adj" fmla="val -4653"/>
            </a:avLst>
          </a:prstGeom>
          <a:solidFill>
            <a:srgbClr val="CC33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00281F3-9C98-49C9-91D4-0CC8E2418C8C}" type="datetime1">
              <a:rPr lang="de-DE" altLang="de-DE" sz="1400"/>
              <a:pPr/>
              <a:t>25.06.2014</a:t>
            </a:fld>
            <a:endParaRPr lang="de-DE" altLang="de-DE" sz="1400"/>
          </a:p>
        </p:txBody>
      </p:sp>
      <p:sp>
        <p:nvSpPr>
          <p:cNvPr id="26629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DB6D7E0-E7B4-4E33-B663-4D976679C5A0}" type="slidenum">
              <a:rPr lang="de-DE" altLang="de-DE" sz="1400"/>
              <a:pPr/>
              <a:t>18</a:t>
            </a:fld>
            <a:endParaRPr lang="de-DE" altLang="de-DE" sz="1400"/>
          </a:p>
        </p:txBody>
      </p:sp>
      <p:sp>
        <p:nvSpPr>
          <p:cNvPr id="26631" name="Rectangle 8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400"/>
              <a:t>© Prof. Dr. Franz Ruppert</a:t>
            </a: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04159" y="279585"/>
            <a:ext cx="8496300" cy="1311275"/>
          </a:xfrm>
        </p:spPr>
        <p:txBody>
          <a:bodyPr/>
          <a:lstStyle/>
          <a:p>
            <a:pPr algn="l" eaLnBrk="1" hangingPunct="1"/>
            <a:r>
              <a:rPr lang="de-DE" altLang="de-DE" b="1" dirty="0" smtClean="0">
                <a:ea typeface="ＭＳ Ｐゴシック" panose="020B0600070205080204" pitchFamily="34" charset="-128"/>
              </a:rPr>
              <a:t>Merkmale traumatisierter Anteile bei einem „Trauma der Liebe“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47851" y="1700214"/>
            <a:ext cx="4608513" cy="447357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Verzweiflung, dass keine</a:t>
            </a:r>
          </a:p>
          <a:p>
            <a:pPr marL="0" indent="0">
              <a:buNone/>
            </a:pPr>
            <a:r>
              <a:rPr lang="de-DE" altLang="de-DE" dirty="0">
                <a:ea typeface="ＭＳ Ｐゴシック" panose="020B0600070205080204" pitchFamily="34" charset="-128"/>
              </a:rPr>
              <a:t> 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    Elternliebe spürbar 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Verlassenheits- und  Einsamkeitsgefühle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Todesängste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Unterdrückte Wut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Unterdrückte Trauer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extremer Rückzug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Tendenz zur Selbstaufgabe </a:t>
            </a:r>
            <a:br>
              <a:rPr lang="de-DE" altLang="de-DE" dirty="0" smtClean="0">
                <a:ea typeface="ＭＳ Ｐゴシック" panose="020B0600070205080204" pitchFamily="34" charset="-128"/>
              </a:rPr>
            </a:br>
            <a:endParaRPr lang="de-DE" altLang="de-DE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animBg="1"/>
      <p:bldP spid="133122" grpId="0"/>
      <p:bldP spid="1331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AutoShape 4"/>
          <p:cNvSpPr>
            <a:spLocks noChangeArrowheads="1"/>
          </p:cNvSpPr>
          <p:nvPr/>
        </p:nvSpPr>
        <p:spPr bwMode="auto">
          <a:xfrm>
            <a:off x="8516983" y="1377950"/>
            <a:ext cx="3537391" cy="3416119"/>
          </a:xfrm>
          <a:prstGeom prst="smileyFace">
            <a:avLst>
              <a:gd name="adj" fmla="val 764"/>
            </a:avLst>
          </a:prstGeom>
          <a:solidFill>
            <a:schemeClr val="folHlink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DEA2B6-9DA8-436F-9DD8-4A403A903A1C}" type="datetime1">
              <a:rPr lang="de-DE" altLang="de-DE" sz="1400"/>
              <a:pPr/>
              <a:t>25.06.2014</a:t>
            </a:fld>
            <a:endParaRPr lang="de-DE" altLang="de-DE" sz="1400"/>
          </a:p>
        </p:txBody>
      </p:sp>
      <p:sp>
        <p:nvSpPr>
          <p:cNvPr id="27652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056316-1A5D-4427-80ED-C6FF4D95F00B}" type="slidenum">
              <a:rPr lang="de-DE" altLang="de-DE" sz="1400"/>
              <a:pPr/>
              <a:t>19</a:t>
            </a:fld>
            <a:endParaRPr lang="de-DE" altLang="de-DE" sz="1400"/>
          </a:p>
        </p:txBody>
      </p:sp>
      <p:sp>
        <p:nvSpPr>
          <p:cNvPr id="27654" name="Rectangle 8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400"/>
              <a:t>© Prof. Dr. Franz Ruppert</a:t>
            </a: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9378" y="288744"/>
            <a:ext cx="8496300" cy="1311275"/>
          </a:xfrm>
        </p:spPr>
        <p:txBody>
          <a:bodyPr/>
          <a:lstStyle/>
          <a:p>
            <a:pPr algn="l" eaLnBrk="1" hangingPunct="1"/>
            <a:r>
              <a:rPr lang="de-DE" altLang="de-DE" b="1" dirty="0" smtClean="0">
                <a:ea typeface="ＭＳ Ｐゴシック" panose="020B0600070205080204" pitchFamily="34" charset="-128"/>
              </a:rPr>
              <a:t>Merkmale der Überlebensanteile bei einem „Trauma der Liebe“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7851" y="1998663"/>
            <a:ext cx="7205663" cy="363855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zähes Ringen um die Liebe der Eltern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Idealisierung der Mutter/des Vaters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Identifikation mit den Überlebensmechanismen </a:t>
            </a:r>
            <a:br>
              <a:rPr lang="de-DE" altLang="de-DE" dirty="0" smtClean="0">
                <a:ea typeface="ＭＳ Ｐゴシック" panose="020B0600070205080204" pitchFamily="34" charset="-128"/>
              </a:rPr>
            </a:br>
            <a:r>
              <a:rPr lang="de-DE" altLang="de-DE" dirty="0" smtClean="0">
                <a:ea typeface="ＭＳ Ｐゴシック" panose="020B0600070205080204" pitchFamily="34" charset="-128"/>
              </a:rPr>
              <a:t>der Eltern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die Eltern retten wollen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verschmelzen mit den traumatisierten Anteilen</a:t>
            </a:r>
            <a:br>
              <a:rPr lang="de-DE" altLang="de-DE" dirty="0" smtClean="0">
                <a:ea typeface="ＭＳ Ｐゴシック" panose="020B0600070205080204" pitchFamily="34" charset="-128"/>
              </a:rPr>
            </a:br>
            <a:r>
              <a:rPr lang="de-DE" altLang="de-DE" dirty="0" smtClean="0">
                <a:ea typeface="ＭＳ Ｐゴシック" panose="020B0600070205080204" pitchFamily="34" charset="-128"/>
              </a:rPr>
              <a:t>der Eltern oder Großeltern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verdrängen und leugnen des eigenen Traumas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nimBg="1"/>
      <p:bldP spid="134146" grpId="0"/>
      <p:bldP spid="1341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84310" y="2144485"/>
            <a:ext cx="10018713" cy="3124201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Transgenerationale Phänomene</a:t>
            </a:r>
          </a:p>
          <a:p>
            <a:r>
              <a:rPr lang="de-DE" dirty="0"/>
              <a:t>Definition „Transgenerationales Trauma“</a:t>
            </a:r>
          </a:p>
          <a:p>
            <a:r>
              <a:rPr lang="de-DE" dirty="0" smtClean="0"/>
              <a:t>Definition von „Psychotrauma“</a:t>
            </a:r>
            <a:endParaRPr lang="de-DE" dirty="0"/>
          </a:p>
          <a:p>
            <a:r>
              <a:rPr lang="de-DE" dirty="0"/>
              <a:t>Gesunde, traumatisierte und Überlebensanteile</a:t>
            </a:r>
          </a:p>
          <a:p>
            <a:r>
              <a:rPr lang="de-DE" dirty="0" smtClean="0"/>
              <a:t>„Bindung“ als Transmissionsgrundlage für Psychotraumata</a:t>
            </a:r>
          </a:p>
          <a:p>
            <a:r>
              <a:rPr lang="de-DE" dirty="0" smtClean="0"/>
              <a:t>Die </a:t>
            </a:r>
            <a:r>
              <a:rPr lang="de-DE" dirty="0"/>
              <a:t>Mutter-Kind-Bindung</a:t>
            </a:r>
          </a:p>
          <a:p>
            <a:r>
              <a:rPr lang="de-DE" dirty="0"/>
              <a:t>Das Trauma der </a:t>
            </a:r>
            <a:r>
              <a:rPr lang="de-DE" dirty="0" smtClean="0"/>
              <a:t>Liebe</a:t>
            </a:r>
            <a:endParaRPr lang="de-DE" dirty="0" smtClean="0"/>
          </a:p>
          <a:p>
            <a:r>
              <a:rPr lang="de-DE" dirty="0" smtClean="0"/>
              <a:t>Symbiotische Verstrickungen als Folge von transgenerationalen Traumatisierungen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FF14-BD68-43A1-8FC9-F0D1BFD472D9}" type="datetime1">
              <a:rPr lang="de-DE" smtClean="0"/>
              <a:t>25.06.2014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Prof. Dr. Franz Ruppert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C5545E-8D24-4B94-A3A6-34D722D4064A}" type="datetime1">
              <a:rPr lang="de-DE" altLang="de-DE" sz="1400"/>
              <a:pPr/>
              <a:t>25.06.2014</a:t>
            </a:fld>
            <a:endParaRPr lang="de-DE" altLang="de-DE" sz="1400"/>
          </a:p>
        </p:txBody>
      </p:sp>
      <p:sp>
        <p:nvSpPr>
          <p:cNvPr id="34819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2AB3CBE-1DFB-4D50-AD9C-4A24ABA73314}" type="slidenum">
              <a:rPr lang="de-DE" altLang="de-DE" sz="1400"/>
              <a:pPr/>
              <a:t>20</a:t>
            </a:fld>
            <a:endParaRPr lang="de-DE" altLang="de-DE" sz="1400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7850" y="611189"/>
            <a:ext cx="8496300" cy="701675"/>
          </a:xfrm>
        </p:spPr>
        <p:txBody>
          <a:bodyPr/>
          <a:lstStyle/>
          <a:p>
            <a:pPr algn="l" eaLnBrk="1" hangingPunct="1"/>
            <a:r>
              <a:rPr lang="de-DE" altLang="de-DE" b="1" dirty="0" smtClean="0">
                <a:ea typeface="ＭＳ Ｐゴシック" panose="020B0600070205080204" pitchFamily="34" charset="-128"/>
              </a:rPr>
              <a:t>Folgen eines Traumas der Liebe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47850" y="1557338"/>
            <a:ext cx="5111750" cy="41084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de-DE" sz="2200" dirty="0">
                <a:ea typeface="ＭＳ Ｐゴシック" panose="020B0600070205080204" pitchFamily="34" charset="-128"/>
              </a:rPr>
              <a:t>Leben in </a:t>
            </a:r>
            <a:r>
              <a:rPr lang="en-GB" altLang="de-DE" sz="2200" dirty="0" err="1">
                <a:ea typeface="ＭＳ Ｐゴシック" panose="020B0600070205080204" pitchFamily="34" charset="-128"/>
              </a:rPr>
              <a:t>einer</a:t>
            </a:r>
            <a:r>
              <a:rPr lang="en-GB" altLang="de-DE" sz="2200" dirty="0">
                <a:ea typeface="ＭＳ Ｐゴシック" panose="020B0600070205080204" pitchFamily="34" charset="-128"/>
              </a:rPr>
              <a:t> </a:t>
            </a:r>
            <a:r>
              <a:rPr lang="en-GB" altLang="de-DE" sz="2200" dirty="0" err="1">
                <a:ea typeface="ＭＳ Ｐゴシック" panose="020B0600070205080204" pitchFamily="34" charset="-128"/>
              </a:rPr>
              <a:t>fremden</a:t>
            </a:r>
            <a:r>
              <a:rPr lang="en-GB" altLang="de-DE" sz="2200" dirty="0">
                <a:ea typeface="ＭＳ Ｐゴシック" panose="020B0600070205080204" pitchFamily="34" charset="-128"/>
              </a:rPr>
              <a:t> </a:t>
            </a:r>
            <a:r>
              <a:rPr lang="en-GB" altLang="de-DE" sz="2200" dirty="0" err="1">
                <a:ea typeface="ＭＳ Ｐゴシック" panose="020B0600070205080204" pitchFamily="34" charset="-128"/>
              </a:rPr>
              <a:t>Identität</a:t>
            </a:r>
            <a:endParaRPr lang="en-GB" altLang="de-DE" sz="22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de-DE" sz="2200" dirty="0">
                <a:ea typeface="ＭＳ Ｐゴシック" panose="020B0600070205080204" pitchFamily="34" charset="-128"/>
              </a:rPr>
              <a:t>Eigene und </a:t>
            </a:r>
            <a:r>
              <a:rPr lang="en-GB" altLang="de-DE" sz="2200" dirty="0" err="1">
                <a:ea typeface="ＭＳ Ｐゴシック" panose="020B0600070205080204" pitchFamily="34" charset="-128"/>
              </a:rPr>
              <a:t>übernommene</a:t>
            </a:r>
            <a:r>
              <a:rPr lang="en-GB" altLang="de-DE" sz="2200" dirty="0">
                <a:ea typeface="ＭＳ Ｐゴシック" panose="020B0600070205080204" pitchFamily="34" charset="-128"/>
              </a:rPr>
              <a:t> </a:t>
            </a:r>
            <a:r>
              <a:rPr lang="en-GB" altLang="de-DE" sz="2200" dirty="0" err="1">
                <a:ea typeface="ＭＳ Ｐゴシック" panose="020B0600070205080204" pitchFamily="34" charset="-128"/>
              </a:rPr>
              <a:t>Gefühle</a:t>
            </a:r>
            <a:r>
              <a:rPr lang="en-GB" altLang="de-DE" sz="2200" dirty="0">
                <a:ea typeface="ＭＳ Ｐゴシック" panose="020B0600070205080204" pitchFamily="34" charset="-128"/>
              </a:rPr>
              <a:t> </a:t>
            </a:r>
            <a:br>
              <a:rPr lang="en-GB" altLang="de-DE" sz="2200" dirty="0">
                <a:ea typeface="ＭＳ Ｐゴシック" panose="020B0600070205080204" pitchFamily="34" charset="-128"/>
              </a:rPr>
            </a:br>
            <a:r>
              <a:rPr lang="en-GB" altLang="de-DE" sz="2200" dirty="0" err="1" smtClean="0">
                <a:ea typeface="ＭＳ Ｐゴシック" panose="020B0600070205080204" pitchFamily="34" charset="-128"/>
              </a:rPr>
              <a:t>können</a:t>
            </a:r>
            <a:r>
              <a:rPr lang="en-GB" altLang="de-DE" sz="2200" dirty="0" smtClean="0">
                <a:ea typeface="ＭＳ Ｐゴシック" panose="020B0600070205080204" pitchFamily="34" charset="-128"/>
              </a:rPr>
              <a:t> </a:t>
            </a:r>
            <a:r>
              <a:rPr lang="en-GB" altLang="de-DE" sz="2200" dirty="0" err="1">
                <a:ea typeface="ＭＳ Ｐゴシック" panose="020B0600070205080204" pitchFamily="34" charset="-128"/>
              </a:rPr>
              <a:t>nicht</a:t>
            </a:r>
            <a:r>
              <a:rPr lang="en-GB" altLang="de-DE" sz="2200" dirty="0">
                <a:ea typeface="ＭＳ Ｐゴシック" panose="020B0600070205080204" pitchFamily="34" charset="-128"/>
              </a:rPr>
              <a:t> </a:t>
            </a:r>
            <a:r>
              <a:rPr lang="en-GB" altLang="de-DE" sz="2200" dirty="0" err="1">
                <a:ea typeface="ＭＳ Ｐゴシック" panose="020B0600070205080204" pitchFamily="34" charset="-128"/>
              </a:rPr>
              <a:t>unterschieden</a:t>
            </a:r>
            <a:r>
              <a:rPr lang="en-GB" altLang="de-DE" sz="2200" dirty="0">
                <a:ea typeface="ＭＳ Ｐゴシック" panose="020B0600070205080204" pitchFamily="34" charset="-128"/>
              </a:rPr>
              <a:t> </a:t>
            </a:r>
            <a:r>
              <a:rPr lang="en-GB" altLang="de-DE" sz="2200" dirty="0" err="1">
                <a:ea typeface="ＭＳ Ｐゴシック" panose="020B0600070205080204" pitchFamily="34" charset="-128"/>
              </a:rPr>
              <a:t>werden</a:t>
            </a:r>
            <a:endParaRPr lang="en-GB" altLang="de-DE" sz="22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de-DE" sz="2200" dirty="0" err="1">
                <a:ea typeface="ＭＳ Ｐゴシック" panose="020B0600070205080204" pitchFamily="34" charset="-128"/>
              </a:rPr>
              <a:t>Lebenslange</a:t>
            </a:r>
            <a:r>
              <a:rPr lang="en-GB" altLang="de-DE" sz="2200" dirty="0">
                <a:ea typeface="ＭＳ Ｐゴシック" panose="020B0600070205080204" pitchFamily="34" charset="-128"/>
              </a:rPr>
              <a:t> </a:t>
            </a:r>
            <a:r>
              <a:rPr lang="en-GB" altLang="de-DE" sz="2200" dirty="0" err="1">
                <a:ea typeface="ＭＳ Ｐゴシック" panose="020B0600070205080204" pitchFamily="34" charset="-128"/>
              </a:rPr>
              <a:t>symbiotische</a:t>
            </a:r>
            <a:r>
              <a:rPr lang="en-GB" altLang="de-DE" sz="2200" dirty="0">
                <a:ea typeface="ＭＳ Ｐゴシック" panose="020B0600070205080204" pitchFamily="34" charset="-128"/>
              </a:rPr>
              <a:t> </a:t>
            </a:r>
            <a:br>
              <a:rPr lang="en-GB" altLang="de-DE" sz="2200" dirty="0">
                <a:ea typeface="ＭＳ Ｐゴシック" panose="020B0600070205080204" pitchFamily="34" charset="-128"/>
              </a:rPr>
            </a:br>
            <a:r>
              <a:rPr lang="en-GB" altLang="de-DE" sz="2200" dirty="0">
                <a:ea typeface="ＭＳ Ｐゴシック" panose="020B0600070205080204" pitchFamily="34" charset="-128"/>
              </a:rPr>
              <a:t> </a:t>
            </a:r>
            <a:r>
              <a:rPr lang="en-GB" altLang="de-DE" sz="2200" dirty="0" err="1" smtClean="0">
                <a:ea typeface="ＭＳ Ｐゴシック" panose="020B0600070205080204" pitchFamily="34" charset="-128"/>
              </a:rPr>
              <a:t>Verstrickung</a:t>
            </a:r>
            <a:r>
              <a:rPr lang="en-GB" altLang="de-DE" sz="2200" dirty="0" smtClean="0">
                <a:ea typeface="ＭＳ Ｐゴシック" panose="020B0600070205080204" pitchFamily="34" charset="-128"/>
              </a:rPr>
              <a:t> </a:t>
            </a:r>
            <a:r>
              <a:rPr lang="en-GB" altLang="de-DE" sz="2200" dirty="0" err="1">
                <a:ea typeface="ＭＳ Ｐゴシック" panose="020B0600070205080204" pitchFamily="34" charset="-128"/>
              </a:rPr>
              <a:t>mit</a:t>
            </a:r>
            <a:r>
              <a:rPr lang="en-GB" altLang="de-DE" sz="2200" dirty="0">
                <a:ea typeface="ＭＳ Ｐゴシック" panose="020B0600070205080204" pitchFamily="34" charset="-128"/>
              </a:rPr>
              <a:t> den </a:t>
            </a:r>
            <a:r>
              <a:rPr lang="en-GB" altLang="de-DE" sz="2200" dirty="0" err="1" smtClean="0">
                <a:ea typeface="ＭＳ Ｐゴシック" panose="020B0600070205080204" pitchFamily="34" charset="-128"/>
              </a:rPr>
              <a:t>Eltern</a:t>
            </a:r>
            <a:endParaRPr lang="en-GB" altLang="de-DE" sz="2200" dirty="0" smtClean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de-DE" sz="2200" dirty="0" err="1" smtClean="0">
                <a:ea typeface="ＭＳ Ｐゴシック" panose="020B0600070205080204" pitchFamily="34" charset="-128"/>
              </a:rPr>
              <a:t>Symbiotische</a:t>
            </a:r>
            <a:r>
              <a:rPr lang="en-GB" altLang="de-DE" sz="2200" dirty="0" smtClean="0">
                <a:ea typeface="ＭＳ Ｐゴシック" panose="020B0600070205080204" pitchFamily="34" charset="-128"/>
              </a:rPr>
              <a:t> </a:t>
            </a:r>
            <a:r>
              <a:rPr lang="en-GB" altLang="de-DE" sz="2200" dirty="0" err="1">
                <a:ea typeface="ＭＳ Ｐゴシック" panose="020B0600070205080204" pitchFamily="34" charset="-128"/>
              </a:rPr>
              <a:t>Verstrickungen</a:t>
            </a:r>
            <a:r>
              <a:rPr lang="en-GB" altLang="de-DE" sz="2200" dirty="0">
                <a:ea typeface="ＭＳ Ｐゴシック" panose="020B0600070205080204" pitchFamily="34" charset="-128"/>
              </a:rPr>
              <a:t> in </a:t>
            </a:r>
            <a:br>
              <a:rPr lang="en-GB" altLang="de-DE" sz="2200" dirty="0">
                <a:ea typeface="ＭＳ Ｐゴシック" panose="020B0600070205080204" pitchFamily="34" charset="-128"/>
              </a:rPr>
            </a:br>
            <a:r>
              <a:rPr lang="en-GB" altLang="de-DE" sz="2200" dirty="0">
                <a:ea typeface="ＭＳ Ｐゴシック" panose="020B0600070205080204" pitchFamily="34" charset="-128"/>
              </a:rPr>
              <a:t> </a:t>
            </a:r>
            <a:r>
              <a:rPr lang="en-GB" altLang="de-DE" sz="2200" dirty="0" err="1" smtClean="0">
                <a:ea typeface="ＭＳ Ｐゴシック" panose="020B0600070205080204" pitchFamily="34" charset="-128"/>
              </a:rPr>
              <a:t>anderen</a:t>
            </a:r>
            <a:r>
              <a:rPr lang="en-GB" altLang="de-DE" sz="2200" dirty="0" smtClean="0">
                <a:ea typeface="ＭＳ Ｐゴシック" panose="020B0600070205080204" pitchFamily="34" charset="-128"/>
              </a:rPr>
              <a:t> </a:t>
            </a:r>
            <a:r>
              <a:rPr lang="en-GB" altLang="de-DE" sz="2200" dirty="0" err="1">
                <a:ea typeface="ＭＳ Ｐゴシック" panose="020B0600070205080204" pitchFamily="34" charset="-128"/>
              </a:rPr>
              <a:t>nahen</a:t>
            </a:r>
            <a:r>
              <a:rPr lang="en-GB" altLang="de-DE" sz="2200" dirty="0">
                <a:ea typeface="ＭＳ Ｐゴシック" panose="020B0600070205080204" pitchFamily="34" charset="-128"/>
              </a:rPr>
              <a:t> </a:t>
            </a:r>
            <a:r>
              <a:rPr lang="en-GB" altLang="de-DE" sz="2200" dirty="0" err="1" smtClean="0">
                <a:ea typeface="ＭＳ Ｐゴシック" panose="020B0600070205080204" pitchFamily="34" charset="-128"/>
              </a:rPr>
              <a:t>Beziehungen</a:t>
            </a:r>
            <a:endParaRPr lang="en-GB" altLang="de-DE" sz="2200" dirty="0" smtClean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de-DE" sz="2200" dirty="0" err="1" smtClean="0">
                <a:ea typeface="ＭＳ Ｐゴシック" panose="020B0600070205080204" pitchFamily="34" charset="-128"/>
              </a:rPr>
              <a:t>Psychische</a:t>
            </a:r>
            <a:r>
              <a:rPr lang="en-GB" altLang="de-DE" sz="2200" dirty="0" smtClean="0">
                <a:ea typeface="ＭＳ Ｐゴシック" panose="020B0600070205080204" pitchFamily="34" charset="-128"/>
              </a:rPr>
              <a:t> </a:t>
            </a:r>
            <a:r>
              <a:rPr lang="en-GB" altLang="de-DE" sz="2200" dirty="0" err="1">
                <a:ea typeface="ＭＳ Ｐゴシック" panose="020B0600070205080204" pitchFamily="34" charset="-128"/>
              </a:rPr>
              <a:t>Störungen</a:t>
            </a:r>
            <a:r>
              <a:rPr lang="en-GB" altLang="de-DE" sz="2200" dirty="0">
                <a:ea typeface="ＭＳ Ｐゴシック" panose="020B0600070205080204" pitchFamily="34" charset="-128"/>
              </a:rPr>
              <a:t> </a:t>
            </a:r>
            <a:r>
              <a:rPr lang="en-GB" altLang="de-DE" sz="2200" dirty="0" err="1">
                <a:ea typeface="ＭＳ Ｐゴシック" panose="020B0600070205080204" pitchFamily="34" charset="-128"/>
              </a:rPr>
              <a:t>aller</a:t>
            </a:r>
            <a:r>
              <a:rPr lang="en-GB" altLang="de-DE" sz="2200" dirty="0">
                <a:ea typeface="ＭＳ Ｐゴシック" panose="020B0600070205080204" pitchFamily="34" charset="-128"/>
              </a:rPr>
              <a:t> Art (</a:t>
            </a:r>
            <a:r>
              <a:rPr lang="en-GB" altLang="de-DE" sz="2200" dirty="0" err="1">
                <a:ea typeface="ＭＳ Ｐゴシック" panose="020B0600070205080204" pitchFamily="34" charset="-128"/>
              </a:rPr>
              <a:t>Ängste</a:t>
            </a:r>
            <a:r>
              <a:rPr lang="en-GB" altLang="de-DE" sz="2200" dirty="0">
                <a:ea typeface="ＭＳ Ｐゴシック" panose="020B0600070205080204" pitchFamily="34" charset="-128"/>
              </a:rPr>
              <a:t>, </a:t>
            </a:r>
            <a:r>
              <a:rPr lang="en-GB" altLang="de-DE" sz="2200" dirty="0" err="1">
                <a:ea typeface="ＭＳ Ｐゴシック" panose="020B0600070205080204" pitchFamily="34" charset="-128"/>
              </a:rPr>
              <a:t>Hyperaktivität</a:t>
            </a:r>
            <a:r>
              <a:rPr lang="en-GB" altLang="de-DE" sz="2200" dirty="0">
                <a:ea typeface="ＭＳ Ｐゴシック" panose="020B0600070205080204" pitchFamily="34" charset="-128"/>
              </a:rPr>
              <a:t>, </a:t>
            </a:r>
            <a:r>
              <a:rPr lang="en-GB" altLang="de-DE" sz="2200" dirty="0" err="1">
                <a:ea typeface="ＭＳ Ｐゴシック" panose="020B0600070205080204" pitchFamily="34" charset="-128"/>
              </a:rPr>
              <a:t>Depressionen</a:t>
            </a:r>
            <a:r>
              <a:rPr lang="en-GB" altLang="de-DE" sz="2200" dirty="0">
                <a:ea typeface="ＭＳ Ｐゴシック" panose="020B0600070205080204" pitchFamily="34" charset="-128"/>
              </a:rPr>
              <a:t>, </a:t>
            </a:r>
            <a:r>
              <a:rPr lang="en-GB" altLang="de-DE" sz="2200" dirty="0" err="1">
                <a:ea typeface="ＭＳ Ｐゴシック" panose="020B0600070205080204" pitchFamily="34" charset="-128"/>
              </a:rPr>
              <a:t>Süchte</a:t>
            </a:r>
            <a:r>
              <a:rPr lang="en-GB" altLang="de-DE" sz="2200" dirty="0">
                <a:ea typeface="ＭＳ Ｐゴシック" panose="020B0600070205080204" pitchFamily="34" charset="-128"/>
              </a:rPr>
              <a:t>, </a:t>
            </a:r>
            <a:r>
              <a:rPr lang="en-GB" altLang="de-DE" sz="2200" dirty="0" err="1">
                <a:ea typeface="ＭＳ Ｐゴシック" panose="020B0600070205080204" pitchFamily="34" charset="-128"/>
              </a:rPr>
              <a:t>Psychosen</a:t>
            </a:r>
            <a:r>
              <a:rPr lang="en-GB" altLang="de-DE" sz="2200" dirty="0">
                <a:ea typeface="ＭＳ Ｐゴシック" panose="020B0600070205080204" pitchFamily="34" charset="-128"/>
              </a:rPr>
              <a:t> …)</a:t>
            </a:r>
            <a:endParaRPr lang="de-DE" altLang="de-DE" sz="2200" dirty="0">
              <a:ea typeface="ＭＳ Ｐゴシック" panose="020B0600070205080204" pitchFamily="34" charset="-128"/>
            </a:endParaRPr>
          </a:p>
        </p:txBody>
      </p:sp>
      <p:pic>
        <p:nvPicPr>
          <p:cNvPr id="138244" name="Picture 4" descr="342_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t="11305"/>
          <a:stretch>
            <a:fillRect/>
          </a:stretch>
        </p:blipFill>
        <p:spPr>
          <a:xfrm>
            <a:off x="6838682" y="1700214"/>
            <a:ext cx="3829318" cy="3965575"/>
          </a:xfrm>
          <a:noFill/>
        </p:spPr>
      </p:pic>
      <p:sp>
        <p:nvSpPr>
          <p:cNvPr id="34826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400" dirty="0"/>
              <a:t>© Prof. Dr. Franz Ruppert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06D7C5-A15A-47B4-9789-C59A2586F13A}" type="datetime1">
              <a:rPr lang="de-DE" altLang="de-DE" sz="1400"/>
              <a:pPr/>
              <a:t>25.06.2014</a:t>
            </a:fld>
            <a:endParaRPr lang="de-DE" altLang="de-DE" sz="1400"/>
          </a:p>
        </p:txBody>
      </p:sp>
      <p:sp>
        <p:nvSpPr>
          <p:cNvPr id="36867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9508D35-1F2B-455A-950B-FF707099202E}" type="slidenum">
              <a:rPr lang="de-DE" altLang="de-DE" sz="1400"/>
              <a:pPr/>
              <a:t>21</a:t>
            </a:fld>
            <a:endParaRPr lang="de-DE" altLang="de-DE" sz="1400"/>
          </a:p>
        </p:txBody>
      </p:sp>
      <p:sp>
        <p:nvSpPr>
          <p:cNvPr id="36869" name="Rectangle 8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45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z="1400"/>
              <a:t>© Prof. Dr. Franz Ruppert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60351"/>
            <a:ext cx="7391400" cy="1311275"/>
          </a:xfrm>
        </p:spPr>
        <p:txBody>
          <a:bodyPr/>
          <a:lstStyle/>
          <a:p>
            <a:pPr algn="l" eaLnBrk="1" hangingPunct="1"/>
            <a:r>
              <a:rPr lang="de-DE" altLang="de-DE" dirty="0" smtClean="0">
                <a:ea typeface="ＭＳ Ｐゴシック" panose="020B0600070205080204" pitchFamily="34" charset="-128"/>
              </a:rPr>
              <a:t>Merkmale symbiotischer Verstrickungen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33526" y="1571626"/>
            <a:ext cx="6543675" cy="403542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Interaktionen zwischen ÜA/ÜA, ÜA/TA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Besitzen wollen, vereinnahmen, klammern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Veränderung vom anderen fordern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Bewertungen und Abwertungen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wechselseitiges nicht Verstehen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Wut, Hass, Gewalt in der Beziehung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Dominanz, Rebellion, Unterwerfung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Psychische und materielle Ausbeutung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Liebesillusionen</a:t>
            </a:r>
          </a:p>
        </p:txBody>
      </p:sp>
      <p:pic>
        <p:nvPicPr>
          <p:cNvPr id="1372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16" y="0"/>
            <a:ext cx="3610984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dt" sz="quarter" idx="10"/>
          </p:nvPr>
        </p:nvSpPr>
        <p:spPr>
          <a:xfrm>
            <a:off x="10380356" y="6257433"/>
            <a:ext cx="1143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2727F3-6F77-4B4E-BBD1-8602BAD6CC26}" type="datetime1">
              <a:rPr lang="de-DE" altLang="de-DE" sz="1400"/>
              <a:pPr/>
              <a:t>25.06.2014</a:t>
            </a:fld>
            <a:endParaRPr lang="de-DE" altLang="de-DE" sz="1400" dirty="0"/>
          </a:p>
        </p:txBody>
      </p:sp>
      <p:sp>
        <p:nvSpPr>
          <p:cNvPr id="35843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98767F7-EEB5-4167-9A85-D85EF10D0710}" type="slidenum">
              <a:rPr lang="de-DE" altLang="de-DE" sz="1400"/>
              <a:pPr/>
              <a:t>22</a:t>
            </a:fld>
            <a:endParaRPr lang="de-DE" altLang="de-DE" sz="1400"/>
          </a:p>
        </p:txBody>
      </p:sp>
      <p:sp>
        <p:nvSpPr>
          <p:cNvPr id="3584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805" y="6294437"/>
            <a:ext cx="7084177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45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z="1400" dirty="0"/>
              <a:t>© Prof. Dr. Franz Ruppert</a:t>
            </a:r>
          </a:p>
        </p:txBody>
      </p:sp>
      <p:sp>
        <p:nvSpPr>
          <p:cNvPr id="358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7850" y="111126"/>
            <a:ext cx="8496300" cy="1311275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anose="020B0600070205080204" pitchFamily="34" charset="-128"/>
              </a:rPr>
              <a:t>Gesunde oder verstrickte Beziehung?</a:t>
            </a:r>
          </a:p>
        </p:txBody>
      </p:sp>
      <p:graphicFrame>
        <p:nvGraphicFramePr>
          <p:cNvPr id="117763" name="Group 3"/>
          <p:cNvGraphicFramePr>
            <a:graphicFrameLocks noGrp="1"/>
          </p:cNvGraphicFramePr>
          <p:nvPr/>
        </p:nvGraphicFramePr>
        <p:xfrm>
          <a:off x="4946650" y="2709864"/>
          <a:ext cx="5253038" cy="3506788"/>
        </p:xfrm>
        <a:graphic>
          <a:graphicData uri="http://schemas.openxmlformats.org/drawingml/2006/table">
            <a:tbl>
              <a:tblPr/>
              <a:tblGrid>
                <a:gridCol w="1751013"/>
                <a:gridCol w="1751012"/>
                <a:gridCol w="1751013"/>
              </a:tblGrid>
              <a:tr h="1301750"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rPr>
                        <a:t>GA/GA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rPr>
                        <a:t>GA/ÜA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rPr>
                        <a:t>GA/TA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1103313"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rPr>
                        <a:t>GA/ÜA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rPr>
                        <a:t>ÜA/ÜA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rPr>
                        <a:t>ÜA/TA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101725"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rPr>
                        <a:t>GA/TA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rPr>
                        <a:t>ÜA/TA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rPr>
                        <a:t>TA/TA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</a:tr>
            </a:tbl>
          </a:graphicData>
        </a:graphic>
      </p:graphicFrame>
      <p:sp>
        <p:nvSpPr>
          <p:cNvPr id="159749" name="AutoShape 5"/>
          <p:cNvSpPr>
            <a:spLocks noChangeArrowheads="1"/>
          </p:cNvSpPr>
          <p:nvPr/>
        </p:nvSpPr>
        <p:spPr bwMode="auto">
          <a:xfrm>
            <a:off x="7075488" y="1422400"/>
            <a:ext cx="1219200" cy="1143000"/>
          </a:xfrm>
          <a:prstGeom prst="smileyFace">
            <a:avLst>
              <a:gd name="adj" fmla="val -208"/>
            </a:avLst>
          </a:prstGeom>
          <a:solidFill>
            <a:schemeClr val="folHlink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45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ÜA</a:t>
            </a:r>
            <a:endParaRPr lang="en-US" altLang="de-DE"/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 rot="-5400000">
            <a:off x="3284538" y="3681413"/>
            <a:ext cx="1219200" cy="1257300"/>
          </a:xfrm>
          <a:prstGeom prst="smileyFace">
            <a:avLst>
              <a:gd name="adj" fmla="val -208"/>
            </a:avLst>
          </a:prstGeom>
          <a:solidFill>
            <a:schemeClr val="folHlink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45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ÜA</a:t>
            </a:r>
            <a:endParaRPr lang="en-US" altLang="de-DE"/>
          </a:p>
        </p:txBody>
      </p:sp>
      <p:sp>
        <p:nvSpPr>
          <p:cNvPr id="159750" name="AutoShape 6"/>
          <p:cNvSpPr>
            <a:spLocks noChangeArrowheads="1"/>
          </p:cNvSpPr>
          <p:nvPr/>
        </p:nvSpPr>
        <p:spPr bwMode="auto">
          <a:xfrm>
            <a:off x="8766175" y="1422400"/>
            <a:ext cx="1219200" cy="1143000"/>
          </a:xfrm>
          <a:prstGeom prst="smileyFace">
            <a:avLst>
              <a:gd name="adj" fmla="val -4653"/>
            </a:avLst>
          </a:prstGeom>
          <a:solidFill>
            <a:srgbClr val="CC33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45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/>
              <a:t>  TA</a:t>
            </a:r>
            <a:endParaRPr lang="en-GB" altLang="de-DE"/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 rot="-5400000">
            <a:off x="3284538" y="4978400"/>
            <a:ext cx="1219200" cy="1257300"/>
          </a:xfrm>
          <a:prstGeom prst="smileyFace">
            <a:avLst>
              <a:gd name="adj" fmla="val -4653"/>
            </a:avLst>
          </a:prstGeom>
          <a:solidFill>
            <a:srgbClr val="CC33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45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/>
              <a:t>   TA</a:t>
            </a:r>
            <a:endParaRPr lang="en-GB" altLang="de-DE"/>
          </a:p>
        </p:txBody>
      </p:sp>
      <p:sp>
        <p:nvSpPr>
          <p:cNvPr id="159755" name="AutoShape 11"/>
          <p:cNvSpPr>
            <a:spLocks noChangeArrowheads="1"/>
          </p:cNvSpPr>
          <p:nvPr/>
        </p:nvSpPr>
        <p:spPr bwMode="auto">
          <a:xfrm>
            <a:off x="5241925" y="1412875"/>
            <a:ext cx="1219200" cy="1143000"/>
          </a:xfrm>
          <a:prstGeom prst="smileyFace">
            <a:avLst>
              <a:gd name="adj" fmla="val 4653"/>
            </a:avLst>
          </a:prstGeom>
          <a:solidFill>
            <a:srgbClr val="99CC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45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/>
              <a:t>  GA</a:t>
            </a:r>
            <a:endParaRPr lang="en-GB" altLang="de-DE"/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 rot="-5400000">
            <a:off x="3284538" y="2382838"/>
            <a:ext cx="1219200" cy="1257300"/>
          </a:xfrm>
          <a:prstGeom prst="smileyFace">
            <a:avLst>
              <a:gd name="adj" fmla="val 4653"/>
            </a:avLst>
          </a:prstGeom>
          <a:solidFill>
            <a:srgbClr val="99CC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lnSpc>
                <a:spcPct val="120000"/>
              </a:lnSpc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45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/>
              <a:t>   GA</a:t>
            </a:r>
            <a:endParaRPr lang="en-GB" altLang="de-DE"/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2960688" y="1552575"/>
            <a:ext cx="1522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45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b="1">
                <a:latin typeface="Arial" panose="020B0604020202020204" pitchFamily="34" charset="0"/>
              </a:rPr>
              <a:t>Person A</a:t>
            </a:r>
          </a:p>
        </p:txBody>
      </p:sp>
      <p:sp>
        <p:nvSpPr>
          <p:cNvPr id="137245" name="Text Box 29"/>
          <p:cNvSpPr txBox="1">
            <a:spLocks noChangeArrowheads="1"/>
          </p:cNvSpPr>
          <p:nvPr/>
        </p:nvSpPr>
        <p:spPr bwMode="auto">
          <a:xfrm rot="-5400000">
            <a:off x="1842294" y="3782219"/>
            <a:ext cx="1522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45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b="1" dirty="0">
                <a:latin typeface="Arial" panose="020B0604020202020204" pitchFamily="34" charset="0"/>
              </a:rPr>
              <a:t>Person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9" grpId="0" animBg="1" autoUpdateAnimBg="0"/>
      <p:bldP spid="2" grpId="0" animBg="1" autoUpdateAnimBg="0"/>
      <p:bldP spid="159750" grpId="0" animBg="1" autoUpdateAnimBg="0"/>
      <p:bldP spid="3" grpId="0" animBg="1" autoUpdateAnimBg="0"/>
      <p:bldP spid="159755" grpId="0" animBg="1" autoUpdateAnimBg="0"/>
      <p:bldP spid="4" grpId="0" animBg="1" autoUpdateAnimBg="0"/>
      <p:bldP spid="137244" grpId="0" autoUpdateAnimBg="0"/>
      <p:bldP spid="13724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>
          <a:xfrm>
            <a:off x="1671305" y="-448364"/>
            <a:ext cx="10018713" cy="1752599"/>
          </a:xfrm>
        </p:spPr>
        <p:txBody>
          <a:bodyPr/>
          <a:lstStyle/>
          <a:p>
            <a:r>
              <a:rPr lang="de-DE" altLang="de-DE" dirty="0" smtClean="0">
                <a:ea typeface="ＭＳ Ｐゴシック" panose="020B0600070205080204" pitchFamily="34" charset="-128"/>
              </a:rPr>
              <a:t>Veröffentlichungen im </a:t>
            </a:r>
            <a:r>
              <a:rPr lang="de-DE" altLang="de-DE" dirty="0" err="1" smtClean="0">
                <a:ea typeface="ＭＳ Ｐゴシック" panose="020B0600070205080204" pitchFamily="34" charset="-128"/>
              </a:rPr>
              <a:t>Kösel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 Verlag München</a:t>
            </a:r>
          </a:p>
        </p:txBody>
      </p:sp>
      <p:sp>
        <p:nvSpPr>
          <p:cNvPr id="31747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7331E0-D1BE-4055-8F48-836E692E71C0}" type="datetime1">
              <a:rPr lang="de-DE" altLang="de-DE" sz="1400"/>
              <a:pPr/>
              <a:t>25.06.2014</a:t>
            </a:fld>
            <a:endParaRPr lang="de-DE" altLang="de-DE" sz="1400"/>
          </a:p>
        </p:txBody>
      </p:sp>
      <p:sp>
        <p:nvSpPr>
          <p:cNvPr id="31748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400"/>
              <a:t>© Prof. Dr. Franz Ruppert</a:t>
            </a:r>
          </a:p>
        </p:txBody>
      </p:sp>
      <p:sp>
        <p:nvSpPr>
          <p:cNvPr id="3174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020E4C-27F5-448F-B3D8-D27AB264B754}" type="slidenum">
              <a:rPr lang="de-DE" altLang="de-DE" sz="1400"/>
              <a:pPr/>
              <a:t>23</a:t>
            </a:fld>
            <a:endParaRPr lang="de-DE" altLang="de-DE" sz="1400"/>
          </a:p>
        </p:txBody>
      </p:sp>
      <p:sp>
        <p:nvSpPr>
          <p:cNvPr id="31750" name="Textfeld 6"/>
          <p:cNvSpPr txBox="1">
            <a:spLocks noChangeArrowheads="1"/>
          </p:cNvSpPr>
          <p:nvPr/>
        </p:nvSpPr>
        <p:spPr bwMode="auto">
          <a:xfrm>
            <a:off x="1870801" y="5658645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dirty="0"/>
              <a:t>2002</a:t>
            </a:r>
          </a:p>
        </p:txBody>
      </p:sp>
      <p:sp>
        <p:nvSpPr>
          <p:cNvPr id="31751" name="Textfeld 7"/>
          <p:cNvSpPr txBox="1">
            <a:spLocks noChangeArrowheads="1"/>
          </p:cNvSpPr>
          <p:nvPr/>
        </p:nvSpPr>
        <p:spPr bwMode="auto">
          <a:xfrm>
            <a:off x="7422843" y="5587730"/>
            <a:ext cx="83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dirty="0"/>
              <a:t>2012</a:t>
            </a:r>
          </a:p>
        </p:txBody>
      </p:sp>
      <p:pic>
        <p:nvPicPr>
          <p:cNvPr id="31752" name="Picture 11" descr="http://ecx.images-amazon.com/images/I/51yeJiHw30L.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857648"/>
            <a:ext cx="32956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7" descr="http://3.bp.blogspot.com/-dEHOoqPAjbs/ULVCcKHTDzI/AAAAAAAALFw/hElDTGr2a3k/s1600/atrau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843" y="857648"/>
            <a:ext cx="2881313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dt" sz="quarter" idx="10"/>
          </p:nvPr>
        </p:nvSpPr>
        <p:spPr>
          <a:xfrm>
            <a:off x="9767490" y="5889625"/>
            <a:ext cx="1143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FE7E692-CD82-4BE4-B0A9-EFFE8AA572CD}" type="datetime1">
              <a:rPr lang="de-DE" altLang="de-DE" sz="1400"/>
              <a:pPr/>
              <a:t>25.06.2014</a:t>
            </a:fld>
            <a:endParaRPr lang="de-DE" altLang="de-DE" sz="1400" dirty="0"/>
          </a:p>
        </p:txBody>
      </p:sp>
      <p:sp>
        <p:nvSpPr>
          <p:cNvPr id="32771" name="Rectangle 8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400"/>
              <a:t>© Prof. Dr. Franz Ruppert</a:t>
            </a:r>
          </a:p>
        </p:txBody>
      </p:sp>
      <p:sp>
        <p:nvSpPr>
          <p:cNvPr id="32772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293FCAC-34FA-40EF-9922-A7B0541661D8}" type="slidenum">
              <a:rPr lang="de-DE" altLang="de-DE" sz="1400"/>
              <a:pPr/>
              <a:t>24</a:t>
            </a:fld>
            <a:endParaRPr lang="de-DE" altLang="de-DE" sz="14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2651" y="348196"/>
            <a:ext cx="8820150" cy="7016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de-DE" altLang="de-DE" dirty="0" smtClean="0">
                <a:ea typeface="ＭＳ Ｐゴシック" panose="020B0600070205080204" pitchFamily="34" charset="-128"/>
              </a:rPr>
              <a:t>Veröffentlichungen bei Klett-Cotta Stuttgart</a:t>
            </a:r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26" y="1484314"/>
            <a:ext cx="242294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4"/>
          <a:stretch>
            <a:fillRect/>
          </a:stretch>
        </p:blipFill>
        <p:spPr bwMode="auto">
          <a:xfrm>
            <a:off x="1384035" y="1484314"/>
            <a:ext cx="237648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380" y="1484314"/>
            <a:ext cx="237648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feld 1"/>
          <p:cNvSpPr txBox="1">
            <a:spLocks noChangeArrowheads="1"/>
          </p:cNvSpPr>
          <p:nvPr/>
        </p:nvSpPr>
        <p:spPr bwMode="auto">
          <a:xfrm>
            <a:off x="1384035" y="5178950"/>
            <a:ext cx="83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dirty="0"/>
              <a:t>2005</a:t>
            </a:r>
          </a:p>
        </p:txBody>
      </p:sp>
      <p:sp>
        <p:nvSpPr>
          <p:cNvPr id="32778" name="Textfeld 2"/>
          <p:cNvSpPr txBox="1">
            <a:spLocks noChangeArrowheads="1"/>
          </p:cNvSpPr>
          <p:nvPr/>
        </p:nvSpPr>
        <p:spPr bwMode="auto">
          <a:xfrm>
            <a:off x="3993380" y="5178951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dirty="0"/>
              <a:t>2007</a:t>
            </a:r>
          </a:p>
        </p:txBody>
      </p:sp>
      <p:sp>
        <p:nvSpPr>
          <p:cNvPr id="32779" name="Textfeld 3"/>
          <p:cNvSpPr txBox="1">
            <a:spLocks noChangeArrowheads="1"/>
          </p:cNvSpPr>
          <p:nvPr/>
        </p:nvSpPr>
        <p:spPr bwMode="auto">
          <a:xfrm>
            <a:off x="6602726" y="5237821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dirty="0"/>
              <a:t>2010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9359152" y="5177797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Trebuchet MS" panose="020B0603020202020204" pitchFamily="34" charset="0"/>
              </a:rPr>
              <a:t>2014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pic>
        <p:nvPicPr>
          <p:cNvPr id="17412" name="Picture 4" descr="Buchdeckel „978-3-608-89150-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730" y="1455403"/>
            <a:ext cx="2254016" cy="355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Phänomene, die man als transgenerational bezeichnen kann: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84310" y="2301239"/>
            <a:ext cx="10018713" cy="3124201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Tochter hat Kriegsbilder im Kopf, die zu ihrem Vater gehören</a:t>
            </a:r>
          </a:p>
          <a:p>
            <a:r>
              <a:rPr lang="de-DE" dirty="0" smtClean="0"/>
              <a:t>Enkel hat Panikattacken, die zu Erlebnissen seiner Großmutter passen</a:t>
            </a:r>
          </a:p>
          <a:p>
            <a:r>
              <a:rPr lang="de-DE" dirty="0" smtClean="0"/>
              <a:t>Seit </a:t>
            </a:r>
            <a:r>
              <a:rPr lang="de-DE" dirty="0"/>
              <a:t>Generationen werden in einem Familiensystem die Töchter sexuell missbraucht</a:t>
            </a:r>
          </a:p>
          <a:p>
            <a:r>
              <a:rPr lang="de-DE" dirty="0"/>
              <a:t>Kinder werden zu Eltern ihrer </a:t>
            </a:r>
            <a:r>
              <a:rPr lang="de-DE" dirty="0" smtClean="0"/>
              <a:t>Eltern</a:t>
            </a:r>
            <a:endParaRPr lang="de-DE" dirty="0"/>
          </a:p>
          <a:p>
            <a:r>
              <a:rPr lang="de-DE" dirty="0" smtClean="0"/>
              <a:t>Frau gerät, während sie gebiert, in ihren eigenen Geburtsprozess</a:t>
            </a:r>
          </a:p>
          <a:p>
            <a:r>
              <a:rPr lang="de-DE" dirty="0" smtClean="0"/>
              <a:t>Kinder werden von ihren Eltern verrückt gemacht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FF14-BD68-43A1-8FC9-F0D1BFD472D9}" type="datetime1">
              <a:rPr lang="de-DE" smtClean="0"/>
              <a:t>25.06.2014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Prof. Dr. Franz Ruppert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D40-BE01-4428-9643-31ACD5FDF9B9}" type="datetime1">
              <a:rPr lang="de-DE" smtClean="0"/>
              <a:t>25.06.2014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Prof. Dr. Franz Ruppert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851141" y="1541522"/>
            <a:ext cx="83686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smtClean="0"/>
              <a:t>Das </a:t>
            </a:r>
            <a:r>
              <a:rPr lang="de-DE" sz="3200" dirty="0" smtClean="0"/>
              <a:t>Leben der Nachkommen wird von der Traumata ihrer Vorfahren </a:t>
            </a:r>
            <a:r>
              <a:rPr lang="de-DE" sz="3200" dirty="0" smtClean="0"/>
              <a:t>geprägt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smtClean="0"/>
              <a:t>Kinder </a:t>
            </a:r>
            <a:r>
              <a:rPr lang="de-DE" sz="3200" dirty="0"/>
              <a:t>werden von traumatisierten Eltern, Großeltern und zuweilen sogar Urgroßeltern traumatisiert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smtClean="0"/>
              <a:t>Kinder identifizieren sich mit den Traumata ihrer Eltern und Großeltern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smtClean="0"/>
              <a:t>Kinder tragen die Lasten der Traumatisierung ihrer </a:t>
            </a:r>
            <a:r>
              <a:rPr lang="de-DE" sz="3200" dirty="0" smtClean="0"/>
              <a:t>Vorfahren mit</a:t>
            </a:r>
            <a:endParaRPr lang="de-DE" sz="3200" dirty="0" smtClean="0"/>
          </a:p>
        </p:txBody>
      </p:sp>
      <p:sp>
        <p:nvSpPr>
          <p:cNvPr id="6" name="Rechteck 5"/>
          <p:cNvSpPr/>
          <p:nvPr/>
        </p:nvSpPr>
        <p:spPr>
          <a:xfrm>
            <a:off x="1851141" y="705529"/>
            <a:ext cx="9387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/>
              <a:t>„Transgenerationales Trauma“ kann bedeuten:</a:t>
            </a:r>
          </a:p>
        </p:txBody>
      </p:sp>
    </p:spTree>
    <p:extLst>
      <p:ext uri="{BB962C8B-B14F-4D97-AF65-F5344CB8AC3E}">
        <p14:creationId xmlns:p14="http://schemas.microsoft.com/office/powerpoint/2010/main" val="15705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Einsames Mäd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128" y="1452563"/>
            <a:ext cx="6385872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7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3A1CFCD-6CFB-46A8-A096-5054499B5F89}" type="datetime1">
              <a:rPr lang="de-DE" altLang="de-DE" sz="1400"/>
              <a:pPr/>
              <a:t>25.06.2014</a:t>
            </a:fld>
            <a:endParaRPr lang="de-DE" altLang="de-DE" sz="1400"/>
          </a:p>
        </p:txBody>
      </p:sp>
      <p:sp>
        <p:nvSpPr>
          <p:cNvPr id="18436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4BBF8D-D807-4C15-A5B3-70E9CA36EEB2}" type="slidenum">
              <a:rPr lang="de-DE" altLang="de-DE" sz="1400"/>
              <a:pPr/>
              <a:t>5</a:t>
            </a:fld>
            <a:endParaRPr lang="de-DE" altLang="de-DE" sz="1400"/>
          </a:p>
        </p:txBody>
      </p:sp>
      <p:sp>
        <p:nvSpPr>
          <p:cNvPr id="18438" name="Rectangle 8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400"/>
              <a:t>© Prof. Dr. Franz Ruppert</a:t>
            </a:r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1042" y="611189"/>
            <a:ext cx="8496300" cy="701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de-DE" b="1" dirty="0" smtClean="0">
                <a:ea typeface="ＭＳ Ｐゴシック" panose="020B0600070205080204" pitchFamily="34" charset="-128"/>
              </a:rPr>
              <a:t>Eine Erfahrung wird zum Psychotrauma…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21042" y="672329"/>
            <a:ext cx="3816350" cy="4972050"/>
          </a:xfrm>
        </p:spPr>
        <p:txBody>
          <a:bodyPr/>
          <a:lstStyle/>
          <a:p>
            <a:pPr marL="0" indent="0">
              <a:buNone/>
            </a:pPr>
            <a:r>
              <a:rPr lang="de-DE" altLang="de-DE" dirty="0" smtClean="0">
                <a:ea typeface="ＭＳ Ｐゴシック" panose="020B0600070205080204" pitchFamily="34" charset="-128"/>
              </a:rPr>
              <a:t>…wenn </a:t>
            </a:r>
            <a:r>
              <a:rPr lang="de-DE" altLang="de-DE" b="1" dirty="0" smtClean="0">
                <a:ea typeface="ＭＳ Ｐゴシック" panose="020B0600070205080204" pitchFamily="34" charset="-128"/>
              </a:rPr>
              <a:t>in einer lebensbedrohlichen Situation alle unsere Stressprogramme versagen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 und die Lebensgefahr sogar noch weiter steigern.</a:t>
            </a:r>
          </a:p>
          <a:p>
            <a:pPr marL="0" indent="0">
              <a:buNone/>
            </a:pPr>
            <a:r>
              <a:rPr lang="de-DE" altLang="de-DE" dirty="0" smtClean="0">
                <a:ea typeface="ＭＳ Ｐゴシック" panose="020B0600070205080204" pitchFamily="34" charset="-128"/>
              </a:rPr>
              <a:t>Wir müssen diese deshalb unterdrücken, um zu überleben.</a:t>
            </a:r>
          </a:p>
        </p:txBody>
      </p:sp>
      <p:sp>
        <p:nvSpPr>
          <p:cNvPr id="18442" name="AutoShape 5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8443" name="AutoShape 6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8444" name="AutoShape 7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1366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C905321-AFB1-4AC4-B209-AAD86C0D26F0}" type="datetime1">
              <a:rPr lang="de-DE" altLang="de-DE" sz="1400"/>
              <a:pPr/>
              <a:t>25.06.2014</a:t>
            </a:fld>
            <a:endParaRPr lang="de-DE" altLang="de-DE" sz="1400"/>
          </a:p>
        </p:txBody>
      </p:sp>
      <p:sp>
        <p:nvSpPr>
          <p:cNvPr id="19459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F88949-1E2D-4286-80C8-B3C2F6C09A81}" type="slidenum">
              <a:rPr lang="de-DE" altLang="de-DE" sz="1400"/>
              <a:pPr/>
              <a:t>6</a:t>
            </a:fld>
            <a:endParaRPr lang="de-DE" altLang="de-DE" sz="1400"/>
          </a:p>
        </p:txBody>
      </p:sp>
      <p:sp>
        <p:nvSpPr>
          <p:cNvPr id="19461" name="Rectangle 8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400"/>
              <a:t>© Prof. Dr. Franz Ruppert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4789" y="0"/>
            <a:ext cx="10344379" cy="1311275"/>
          </a:xfrm>
        </p:spPr>
        <p:txBody>
          <a:bodyPr/>
          <a:lstStyle/>
          <a:p>
            <a:pPr algn="l" eaLnBrk="1" hangingPunct="1"/>
            <a:r>
              <a:rPr lang="de-DE" altLang="de-DE" b="1" dirty="0" smtClean="0">
                <a:ea typeface="ＭＳ Ｐゴシック" panose="020B0600070205080204" pitchFamily="34" charset="-128"/>
              </a:rPr>
              <a:t>Der Notfallmechanismus bei einem Psychotrauma besteht aus: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34789" y="1194752"/>
            <a:ext cx="5184775" cy="4194175"/>
          </a:xfrm>
        </p:spPr>
        <p:txBody>
          <a:bodyPr>
            <a:normAutofit/>
          </a:bodyPr>
          <a:lstStyle/>
          <a:p>
            <a:pPr marL="0" indent="0"/>
            <a:r>
              <a:rPr lang="de-DE" altLang="de-DE" sz="2800" dirty="0">
                <a:ea typeface="ＭＳ Ｐゴシック" panose="020B0600070205080204" pitchFamily="34" charset="-128"/>
              </a:rPr>
              <a:t>Erstarren </a:t>
            </a:r>
          </a:p>
          <a:p>
            <a:pPr marL="0" indent="0"/>
            <a:r>
              <a:rPr lang="de-DE" altLang="de-DE" sz="2800" dirty="0">
                <a:ea typeface="ＭＳ Ｐゴシック" panose="020B0600070205080204" pitchFamily="34" charset="-128"/>
              </a:rPr>
              <a:t>Einfrieren</a:t>
            </a:r>
          </a:p>
          <a:p>
            <a:pPr marL="0" indent="0"/>
            <a:r>
              <a:rPr lang="de-DE" altLang="de-DE" sz="2800" dirty="0">
                <a:ea typeface="ＭＳ Ｐゴシック" panose="020B0600070205080204" pitchFamily="34" charset="-128"/>
              </a:rPr>
              <a:t>Dissoziieren und</a:t>
            </a:r>
          </a:p>
          <a:p>
            <a:pPr marL="0" indent="0"/>
            <a:r>
              <a:rPr lang="de-DE" altLang="de-DE" sz="2800" dirty="0">
                <a:ea typeface="ＭＳ Ｐゴシック" panose="020B0600070205080204" pitchFamily="34" charset="-128"/>
              </a:rPr>
              <a:t>Aufspalten der </a:t>
            </a:r>
            <a:r>
              <a:rPr lang="de-DE" altLang="de-DE" sz="2800" dirty="0" smtClean="0">
                <a:ea typeface="ＭＳ Ｐゴシック" panose="020B0600070205080204" pitchFamily="34" charset="-128"/>
              </a:rPr>
              <a:t>Identität</a:t>
            </a:r>
          </a:p>
          <a:p>
            <a:pPr marL="0" indent="0">
              <a:buNone/>
            </a:pPr>
            <a:endParaRPr lang="de-DE" altLang="de-DE" sz="2800" b="1" dirty="0">
              <a:solidFill>
                <a:srgbClr val="FFFF66"/>
              </a:solidFill>
              <a:ea typeface="ＭＳ Ｐゴシック" panose="020B0600070205080204" pitchFamily="34" charset="-128"/>
            </a:endParaRPr>
          </a:p>
          <a:p>
            <a:pPr marL="0" indent="0"/>
            <a:r>
              <a:rPr lang="de-DE" altLang="de-DE" sz="2800" b="1" dirty="0">
                <a:ea typeface="ＭＳ Ｐゴシック" panose="020B0600070205080204" pitchFamily="34" charset="-128"/>
              </a:rPr>
              <a:t>Er sichert das Überleben.</a:t>
            </a:r>
          </a:p>
        </p:txBody>
      </p:sp>
      <p:pic>
        <p:nvPicPr>
          <p:cNvPr id="120836" name="Picture 4" descr="schock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" r="17746"/>
          <a:stretch>
            <a:fillRect/>
          </a:stretch>
        </p:blipFill>
        <p:spPr>
          <a:xfrm>
            <a:off x="6383338" y="1371600"/>
            <a:ext cx="5450073" cy="3576918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3D2AC43-0D8D-4809-9796-C58C84EE00F5}" type="datetime1">
              <a:rPr lang="de-DE" altLang="de-DE" sz="1400"/>
              <a:pPr/>
              <a:t>25.06.2014</a:t>
            </a:fld>
            <a:endParaRPr lang="de-DE" altLang="de-DE" sz="1400"/>
          </a:p>
        </p:txBody>
      </p:sp>
      <p:sp>
        <p:nvSpPr>
          <p:cNvPr id="21507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7BC3CCB-FD58-4B2F-BB70-A521C56280CD}" type="slidenum">
              <a:rPr lang="de-DE" altLang="de-DE" sz="1400"/>
              <a:pPr/>
              <a:t>7</a:t>
            </a:fld>
            <a:endParaRPr lang="de-DE" altLang="de-DE" sz="1400"/>
          </a:p>
        </p:txBody>
      </p:sp>
      <p:sp>
        <p:nvSpPr>
          <p:cNvPr id="21509" name="Rectangle 8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400"/>
              <a:t>© Prof. Dr. Franz Ruppert</a:t>
            </a:r>
          </a:p>
        </p:txBody>
      </p:sp>
      <p:sp>
        <p:nvSpPr>
          <p:cNvPr id="109570" name="AutoShape 2"/>
          <p:cNvSpPr>
            <a:spLocks noChangeArrowheads="1"/>
          </p:cNvSpPr>
          <p:nvPr/>
        </p:nvSpPr>
        <p:spPr bwMode="auto">
          <a:xfrm>
            <a:off x="3432175" y="1341438"/>
            <a:ext cx="5638800" cy="4800600"/>
          </a:xfrm>
          <a:prstGeom prst="smileyFace">
            <a:avLst>
              <a:gd name="adj" fmla="val 194"/>
            </a:avLst>
          </a:prstGeom>
          <a:solidFill>
            <a:srgbClr val="FF9900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2711450" y="50800"/>
            <a:ext cx="7169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3200" b="1"/>
              <a:t>Spaltungen der psychischen Struktur</a:t>
            </a:r>
          </a:p>
          <a:p>
            <a:pPr eaLnBrk="1" hangingPunct="1"/>
            <a:r>
              <a:rPr lang="de-DE" altLang="de-DE" sz="3200" b="1"/>
              <a:t>nach einer Traumaerfahrung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783027" y="1610521"/>
            <a:ext cx="2438400" cy="830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 dirty="0"/>
              <a:t>Traumatisierte</a:t>
            </a:r>
          </a:p>
          <a:p>
            <a:pPr eaLnBrk="1" hangingPunct="1"/>
            <a:r>
              <a:rPr lang="de-DE" altLang="de-DE" b="1" dirty="0"/>
              <a:t>       Anteile</a:t>
            </a:r>
            <a:endParaRPr lang="de-DE" altLang="de-DE" i="1" dirty="0"/>
          </a:p>
        </p:txBody>
      </p:sp>
      <p:sp>
        <p:nvSpPr>
          <p:cNvPr id="109573" name="AutoShape 5"/>
          <p:cNvSpPr>
            <a:spLocks noChangeArrowheads="1"/>
          </p:cNvSpPr>
          <p:nvPr/>
        </p:nvSpPr>
        <p:spPr bwMode="auto">
          <a:xfrm>
            <a:off x="6743701" y="2276475"/>
            <a:ext cx="1604963" cy="1536700"/>
          </a:xfrm>
          <a:prstGeom prst="smileyFace">
            <a:avLst>
              <a:gd name="adj" fmla="val -486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>
            <a:off x="4079875" y="2349501"/>
            <a:ext cx="1651000" cy="1503363"/>
          </a:xfrm>
          <a:prstGeom prst="smileyFace">
            <a:avLst>
              <a:gd name="adj" fmla="val -4653"/>
            </a:avLst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4079875" y="4868863"/>
            <a:ext cx="25923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 dirty="0"/>
              <a:t>Gesunde Anteile</a:t>
            </a:r>
            <a:endParaRPr lang="de-DE" altLang="de-DE" i="1" dirty="0"/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8328025" y="1773238"/>
            <a:ext cx="1931988" cy="830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 dirty="0"/>
              <a:t>Überlebens-</a:t>
            </a:r>
          </a:p>
          <a:p>
            <a:pPr eaLnBrk="1" hangingPunct="1"/>
            <a:r>
              <a:rPr lang="de-DE" altLang="de-DE" b="1" dirty="0" err="1"/>
              <a:t>anteile</a:t>
            </a:r>
            <a:endParaRPr lang="de-DE" altLang="de-DE" i="1" dirty="0"/>
          </a:p>
        </p:txBody>
      </p:sp>
      <p:sp>
        <p:nvSpPr>
          <p:cNvPr id="109577" name="AutoShape 9"/>
          <p:cNvSpPr>
            <a:spLocks noChangeArrowheads="1"/>
          </p:cNvSpPr>
          <p:nvPr/>
        </p:nvSpPr>
        <p:spPr bwMode="auto">
          <a:xfrm>
            <a:off x="6672263" y="4508500"/>
            <a:ext cx="1219200" cy="1143000"/>
          </a:xfrm>
          <a:prstGeom prst="smileyFace">
            <a:avLst>
              <a:gd name="adj" fmla="val 4653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9578" name="Line 10"/>
          <p:cNvSpPr>
            <a:spLocks noChangeShapeType="1"/>
          </p:cNvSpPr>
          <p:nvPr/>
        </p:nvSpPr>
        <p:spPr bwMode="auto">
          <a:xfrm>
            <a:off x="5808663" y="1412875"/>
            <a:ext cx="0" cy="2808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>
            <a:off x="3503614" y="4221163"/>
            <a:ext cx="5545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nimBg="1"/>
      <p:bldP spid="109571" grpId="0" autoUpdateAnimBg="0"/>
      <p:bldP spid="109572" grpId="0" animBg="1" autoUpdateAnimBg="0"/>
      <p:bldP spid="109573" grpId="0" animBg="1"/>
      <p:bldP spid="109574" grpId="0" animBg="1"/>
      <p:bldP spid="109575" grpId="0" animBg="1" autoUpdateAnimBg="0"/>
      <p:bldP spid="109576" grpId="0" animBg="1" autoUpdateAnimBg="0"/>
      <p:bldP spid="109577" grpId="0" animBg="1"/>
      <p:bldP spid="109578" grpId="0" animBg="1"/>
      <p:bldP spid="1095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fld id="{664E3B3B-8A72-4B3E-9B09-FE6B8B022D85}" type="datetime1">
              <a:rPr lang="de-DE" altLang="de-DE" sz="1400"/>
              <a:pPr>
                <a:lnSpc>
                  <a:spcPct val="100000"/>
                </a:lnSpc>
              </a:pPr>
              <a:t>25.06.2014</a:t>
            </a:fld>
            <a:endParaRPr lang="de-DE" altLang="de-DE" sz="1400" dirty="0"/>
          </a:p>
        </p:txBody>
      </p:sp>
      <p:sp>
        <p:nvSpPr>
          <p:cNvPr id="2253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50634" y="5924775"/>
            <a:ext cx="4932406" cy="365125"/>
          </a:xfrm>
          <a:noFill/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z="1400" dirty="0"/>
              <a:t>© Prof. Dr. Franz Ruppert</a:t>
            </a:r>
          </a:p>
        </p:txBody>
      </p:sp>
      <p:sp>
        <p:nvSpPr>
          <p:cNvPr id="22532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1010885" y="5883275"/>
            <a:ext cx="7084177" cy="365125"/>
          </a:xfrm>
          <a:noFill/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fld id="{3F9F97F5-2194-4F40-A1F8-E1F6FC240C26}" type="slidenum">
              <a:rPr lang="de-DE" altLang="de-DE" sz="1400"/>
              <a:pPr>
                <a:lnSpc>
                  <a:spcPct val="100000"/>
                </a:lnSpc>
              </a:pPr>
              <a:t>8</a:t>
            </a:fld>
            <a:endParaRPr lang="de-DE" altLang="de-DE" sz="1400" dirty="0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60256" y="750854"/>
            <a:ext cx="7772400" cy="701675"/>
          </a:xfrm>
        </p:spPr>
        <p:txBody>
          <a:bodyPr>
            <a:normAutofit fontScale="90000"/>
          </a:bodyPr>
          <a:lstStyle/>
          <a:p>
            <a:pPr algn="l"/>
            <a:r>
              <a:rPr lang="de-DE" altLang="de-DE" b="1" dirty="0" smtClean="0">
                <a:ea typeface="ＭＳ Ｐゴシック" panose="020B0600070205080204" pitchFamily="34" charset="-128"/>
              </a:rPr>
              <a:t>Psychotraumata als Schocktrauma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736725"/>
            <a:ext cx="4343400" cy="4108450"/>
          </a:xfrm>
        </p:spPr>
        <p:txBody>
          <a:bodyPr>
            <a:noAutofit/>
          </a:bodyPr>
          <a:lstStyle/>
          <a:p>
            <a:pPr marL="0" indent="0"/>
            <a:r>
              <a:rPr lang="de-DE" altLang="de-DE" b="1" dirty="0">
                <a:ea typeface="ＭＳ Ｐゴシック" panose="020B0600070205080204" pitchFamily="34" charset="-128"/>
              </a:rPr>
              <a:t>Existenz</a:t>
            </a:r>
            <a:r>
              <a:rPr lang="de-DE" altLang="de-DE" dirty="0">
                <a:ea typeface="ＭＳ Ｐゴシック" panose="020B0600070205080204" pitchFamily="34" charset="-128"/>
              </a:rPr>
              <a:t>trauma (z.B. schwerer Arbeits-, Verkehrs- oder Sportunfall, Mordanschlag, Vergewaltigung mit Todesandrohung, Abtreibungsversuch)</a:t>
            </a:r>
          </a:p>
          <a:p>
            <a:pPr marL="0" indent="0">
              <a:buNone/>
            </a:pPr>
            <a:endParaRPr lang="de-DE" altLang="de-DE" dirty="0">
              <a:ea typeface="ＭＳ Ｐゴシック" panose="020B0600070205080204" pitchFamily="34" charset="-128"/>
            </a:endParaRPr>
          </a:p>
          <a:p>
            <a:pPr marL="0" indent="0"/>
            <a:r>
              <a:rPr lang="de-DE" altLang="de-DE" b="1" dirty="0">
                <a:ea typeface="ＭＳ Ｐゴシック" panose="020B0600070205080204" pitchFamily="34" charset="-128"/>
              </a:rPr>
              <a:t>Verlust</a:t>
            </a:r>
            <a:r>
              <a:rPr lang="de-DE" altLang="de-DE" dirty="0">
                <a:ea typeface="ＭＳ Ｐゴシック" panose="020B0600070205080204" pitchFamily="34" charset="-128"/>
              </a:rPr>
              <a:t>trauma (z.B. Tod eines Kindes, früher Tod der Mutter, frühe Trennung von der Mutter)</a:t>
            </a:r>
          </a:p>
        </p:txBody>
      </p:sp>
      <p:pic>
        <p:nvPicPr>
          <p:cNvPr id="149508" name="Picture 4" descr="BD08219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1" y="1736725"/>
            <a:ext cx="3527425" cy="410845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utoUpdateAnimBg="0"/>
      <p:bldP spid="1495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06412"/>
            <a:ext cx="8869742" cy="701675"/>
          </a:xfrm>
        </p:spPr>
        <p:txBody>
          <a:bodyPr>
            <a:normAutofit/>
          </a:bodyPr>
          <a:lstStyle/>
          <a:p>
            <a:pPr algn="l"/>
            <a:r>
              <a:rPr lang="de-DE" altLang="de-DE" b="1" dirty="0" smtClean="0">
                <a:ea typeface="ＭＳ Ｐゴシック" panose="020B0600070205080204" pitchFamily="34" charset="-128"/>
              </a:rPr>
              <a:t>Psychotraumata als Beziehungstrauma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295400"/>
            <a:ext cx="4343400" cy="4108450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de-DE" altLang="de-DE" sz="3000" b="1" dirty="0" err="1">
                <a:ea typeface="ＭＳ Ｐゴシック" panose="020B0600070205080204" pitchFamily="34" charset="-128"/>
              </a:rPr>
              <a:t>Symbiose</a:t>
            </a:r>
            <a:r>
              <a:rPr lang="de-DE" altLang="de-DE" sz="3000" dirty="0" err="1">
                <a:ea typeface="ＭＳ Ｐゴシック" panose="020B0600070205080204" pitchFamily="34" charset="-128"/>
              </a:rPr>
              <a:t>trauma</a:t>
            </a:r>
            <a:r>
              <a:rPr lang="de-DE" altLang="de-DE" sz="3000" dirty="0">
                <a:ea typeface="ＭＳ Ｐゴシック" panose="020B0600070205080204" pitchFamily="34" charset="-128"/>
              </a:rPr>
              <a:t> (die Mutter ist körperlich da, aber nicht emotional verfügbar</a:t>
            </a:r>
            <a:r>
              <a:rPr lang="de-DE" altLang="de-DE" sz="3000" dirty="0" smtClean="0">
                <a:ea typeface="ＭＳ Ｐゴシック" panose="020B0600070205080204" pitchFamily="34" charset="-128"/>
              </a:rPr>
              <a:t>)</a:t>
            </a:r>
            <a:endParaRPr lang="de-DE" altLang="de-DE" sz="3000" b="1" dirty="0">
              <a:ea typeface="ＭＳ Ｐゴシック" panose="020B0600070205080204" pitchFamily="34" charset="-128"/>
            </a:endParaRPr>
          </a:p>
          <a:p>
            <a:pPr marL="0" indent="0"/>
            <a:endParaRPr lang="de-DE" altLang="de-DE" sz="2000" b="1" dirty="0">
              <a:ea typeface="ＭＳ Ｐゴシック" panose="020B0600070205080204" pitchFamily="34" charset="-128"/>
            </a:endParaRPr>
          </a:p>
          <a:p>
            <a:pPr marL="0" indent="0"/>
            <a:endParaRPr lang="de-DE" altLang="de-DE" sz="2000" b="1" dirty="0" smtClean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de-DE" altLang="de-DE" sz="2000" b="1" dirty="0" smtClean="0">
              <a:ea typeface="ＭＳ Ｐゴシック" panose="020B0600070205080204" pitchFamily="34" charset="-128"/>
            </a:endParaRPr>
          </a:p>
          <a:p>
            <a:pPr marL="0" indent="0"/>
            <a:endParaRPr lang="de-DE" altLang="de-DE" sz="2000" b="1" dirty="0">
              <a:ea typeface="ＭＳ Ｐゴシック" panose="020B0600070205080204" pitchFamily="34" charset="-128"/>
            </a:endParaRPr>
          </a:p>
          <a:p>
            <a:pPr marL="0" indent="0"/>
            <a:r>
              <a:rPr lang="de-DE" altLang="de-DE" sz="2800" b="1" dirty="0">
                <a:ea typeface="ＭＳ Ｐゴシック" panose="020B0600070205080204" pitchFamily="34" charset="-128"/>
              </a:rPr>
              <a:t>Bindungssystem</a:t>
            </a:r>
            <a:r>
              <a:rPr lang="de-DE" altLang="de-DE" sz="2800" dirty="0">
                <a:ea typeface="ＭＳ Ｐゴシック" panose="020B0600070205080204" pitchFamily="34" charset="-128"/>
              </a:rPr>
              <a:t>trauma </a:t>
            </a:r>
            <a:r>
              <a:rPr lang="de-DE" altLang="de-DE" sz="2800" dirty="0" smtClean="0">
                <a:ea typeface="ＭＳ Ｐゴシック" panose="020B0600070205080204" pitchFamily="34" charset="-128"/>
              </a:rPr>
              <a:t>(Täter-Opfer-Beziehungen in einem Bindungssystem mit Folgen wie sexueller </a:t>
            </a:r>
            <a:r>
              <a:rPr lang="de-DE" altLang="de-DE" sz="2800" dirty="0">
                <a:ea typeface="ＭＳ Ｐゴシック" panose="020B0600070205080204" pitchFamily="34" charset="-128"/>
              </a:rPr>
              <a:t>Missbrauch, </a:t>
            </a:r>
            <a:r>
              <a:rPr lang="de-DE" altLang="de-DE" sz="2800" dirty="0" smtClean="0">
                <a:ea typeface="ＭＳ Ｐゴシック" panose="020B0600070205080204" pitchFamily="34" charset="-128"/>
              </a:rPr>
              <a:t>Inzest, Mord)</a:t>
            </a:r>
            <a:endParaRPr lang="de-DE" altLang="de-DE" sz="2800" dirty="0">
              <a:ea typeface="ＭＳ Ｐゴシック" panose="020B0600070205080204" pitchFamily="34" charset="-128"/>
            </a:endParaRPr>
          </a:p>
        </p:txBody>
      </p:sp>
      <p:pic>
        <p:nvPicPr>
          <p:cNvPr id="150532" name="Picture 4" descr="BD08219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447800"/>
            <a:ext cx="3810000" cy="3812689"/>
          </a:xfr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4C0DB-94D0-47D4-B93F-5D099FB08B08}" type="datetime1">
              <a:rPr lang="de-DE" smtClean="0"/>
              <a:t>25.06.2014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© Prof. Dr. Franz Ruppert</a:t>
            </a:r>
            <a:endParaRPr lang="de-DE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150531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0</TotalTime>
  <Words>916</Words>
  <Application>Microsoft Office PowerPoint</Application>
  <PresentationFormat>Breitbild</PresentationFormat>
  <Paragraphs>225</Paragraphs>
  <Slides>24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Corbel</vt:lpstr>
      <vt:lpstr>Trebuchet MS</vt:lpstr>
      <vt:lpstr>Verdana</vt:lpstr>
      <vt:lpstr>Parallax</vt:lpstr>
      <vt:lpstr>Transgenerationale Traumatisierung</vt:lpstr>
      <vt:lpstr>Gliederung</vt:lpstr>
      <vt:lpstr>Phänomene, die man als transgenerational bezeichnen kann:</vt:lpstr>
      <vt:lpstr>PowerPoint-Präsentation</vt:lpstr>
      <vt:lpstr>Eine Erfahrung wird zum Psychotrauma…</vt:lpstr>
      <vt:lpstr>Der Notfallmechanismus bei einem Psychotrauma besteht aus:</vt:lpstr>
      <vt:lpstr>PowerPoint-Präsentation</vt:lpstr>
      <vt:lpstr>Psychotraumata als Schocktrauma</vt:lpstr>
      <vt:lpstr>Psychotraumata als Beziehungstrauma</vt:lpstr>
      <vt:lpstr>PowerPoint-Präsentation</vt:lpstr>
      <vt:lpstr>„Bindung“ als psychische Grundlage für Transgenerationale Traumatisierungen</vt:lpstr>
      <vt:lpstr>Was die Psyche eines Menschen am meisten prägt ….</vt:lpstr>
      <vt:lpstr>Jedes Kind ist mit seiner Mutter doppelt symbiotisch verwoben</vt:lpstr>
      <vt:lpstr>Ein „Trauma der Liebe“ ist die Unmöglichkeit, in der Bindungs-beziehung mit Mutter und Vater die Liebe zu bekommen, von der man abhängig ist.</vt:lpstr>
      <vt:lpstr>Die Bindungsbeziehung zu seiner Mutter und zu seinem Vater kann für ein Kind zu einer traumatischen Erfahrung werden, wenn seine Eltern traumatisiert sind.</vt:lpstr>
      <vt:lpstr>Traumatisierte Eltern können sein</vt:lpstr>
      <vt:lpstr>Gesunde psychische Strukturen bei einem Kind</vt:lpstr>
      <vt:lpstr>Merkmale traumatisierter Anteile bei einem „Trauma der Liebe“</vt:lpstr>
      <vt:lpstr>Merkmale der Überlebensanteile bei einem „Trauma der Liebe“</vt:lpstr>
      <vt:lpstr>Folgen eines Traumas der Liebe</vt:lpstr>
      <vt:lpstr>Merkmale symbiotischer Verstrickungen</vt:lpstr>
      <vt:lpstr>Gesunde oder verstrickte Beziehung?</vt:lpstr>
      <vt:lpstr>Veröffentlichungen im Kösel Verlag München</vt:lpstr>
      <vt:lpstr>Veröffentlichungen bei Klett-Cotta Stuttgart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Mehrgenerationale Psychotraumatologie</dc:title>
  <dc:creator>Franz Ruppert</dc:creator>
  <cp:lastModifiedBy>Franz Ruppert</cp:lastModifiedBy>
  <cp:revision>25</cp:revision>
  <cp:lastPrinted>2014-06-24T21:23:00Z</cp:lastPrinted>
  <dcterms:created xsi:type="dcterms:W3CDTF">2014-06-24T19:28:28Z</dcterms:created>
  <dcterms:modified xsi:type="dcterms:W3CDTF">2014-06-25T20:33:22Z</dcterms:modified>
</cp:coreProperties>
</file>